
<file path=[Content_Types].xml><?xml version="1.0" encoding="utf-8"?>
<Types xmlns="http://schemas.openxmlformats.org/package/2006/content-types">
  <Default Extension="fntdata" ContentType="application/x-fontdata"/>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18"/>
  </p:notesMasterIdLst>
  <p:sldIdLst>
    <p:sldId id="257" r:id="rId2"/>
    <p:sldId id="283" r:id="rId3"/>
    <p:sldId id="266" r:id="rId4"/>
    <p:sldId id="267" r:id="rId5"/>
    <p:sldId id="276" r:id="rId6"/>
    <p:sldId id="287" r:id="rId7"/>
    <p:sldId id="268" r:id="rId8"/>
    <p:sldId id="285" r:id="rId9"/>
    <p:sldId id="286" r:id="rId10"/>
    <p:sldId id="281" r:id="rId11"/>
    <p:sldId id="290" r:id="rId12"/>
    <p:sldId id="288" r:id="rId13"/>
    <p:sldId id="291" r:id="rId14"/>
    <p:sldId id="289" r:id="rId15"/>
    <p:sldId id="272" r:id="rId16"/>
    <p:sldId id="284" r:id="rId17"/>
  </p:sldIdLst>
  <p:sldSz cx="24387175" cy="13716000"/>
  <p:notesSz cx="6858000" cy="9144000"/>
  <p:embeddedFontLst>
    <p:embeddedFont>
      <p:font typeface="Calibri" panose="020F0502020204030204" pitchFamily="34" charset="0"/>
      <p:regular r:id="rId19"/>
      <p:bold r:id="rId20"/>
      <p:italic r:id="rId21"/>
      <p:boldItalic r:id="rId22"/>
    </p:embeddedFont>
    <p:embeddedFont>
      <p:font typeface="Montserrat" panose="020F050202020403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88C5"/>
    <a:srgbClr val="256EFF"/>
    <a:srgbClr val="85C7F2"/>
    <a:srgbClr val="F00105"/>
    <a:srgbClr val="0E79B2"/>
    <a:srgbClr val="62BBC1"/>
    <a:srgbClr val="40798C"/>
    <a:srgbClr val="EEEEEE"/>
    <a:srgbClr val="0B2027"/>
    <a:srgbClr val="9BC1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21"/>
    <p:restoredTop sz="94768"/>
  </p:normalViewPr>
  <p:slideViewPr>
    <p:cSldViewPr snapToGrid="0" snapToObjects="1">
      <p:cViewPr varScale="1">
        <p:scale>
          <a:sx n="55" d="100"/>
          <a:sy n="55" d="100"/>
        </p:scale>
        <p:origin x="44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youtube.com/watch?v=481hvflVBaw"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
        <p:cNvGrpSpPr/>
        <p:nvPr/>
      </p:nvGrpSpPr>
      <p:grpSpPr>
        <a:xfrm>
          <a:off x="0" y="0"/>
          <a:ext cx="0" cy="0"/>
          <a:chOff x="0" y="0"/>
          <a:chExt cx="0" cy="0"/>
        </a:xfrm>
      </p:grpSpPr>
      <p:sp>
        <p:nvSpPr>
          <p:cNvPr id="34" name="Shape 34"/>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35" name="Shape 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97397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44324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72443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3357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78821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8523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r>
              <a:rPr lang="en-US" dirty="0">
                <a:hlinkClick r:id="rId3"/>
              </a:rPr>
              <a:t>https://www.youtube.com/watch?v=481hvflVBaw</a:t>
            </a:r>
            <a:endParaRPr dirty="0"/>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975889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81137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9355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5693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0015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8972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5506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60889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lide with Placeholder">
    <p:spTree>
      <p:nvGrpSpPr>
        <p:cNvPr id="1" name="Shape 9"/>
        <p:cNvGrpSpPr/>
        <p:nvPr/>
      </p:nvGrpSpPr>
      <p:grpSpPr>
        <a:xfrm>
          <a:off x="0" y="0"/>
          <a:ext cx="0" cy="0"/>
          <a:chOff x="0" y="0"/>
          <a:chExt cx="0" cy="0"/>
        </a:xfrm>
      </p:grpSpPr>
      <p:sp>
        <p:nvSpPr>
          <p:cNvPr id="10" name="Shape 10"/>
          <p:cNvSpPr>
            <a:spLocks noGrp="1"/>
          </p:cNvSpPr>
          <p:nvPr>
            <p:ph type="pic" idx="2"/>
          </p:nvPr>
        </p:nvSpPr>
        <p:spPr>
          <a:xfrm>
            <a:off x="0" y="0"/>
            <a:ext cx="7737487"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1_Slide with Placeholder">
    <p:spTree>
      <p:nvGrpSpPr>
        <p:cNvPr id="1" name="Shape 11"/>
        <p:cNvGrpSpPr/>
        <p:nvPr/>
      </p:nvGrpSpPr>
      <p:grpSpPr>
        <a:xfrm>
          <a:off x="0" y="0"/>
          <a:ext cx="0" cy="0"/>
          <a:chOff x="0" y="0"/>
          <a:chExt cx="0" cy="0"/>
        </a:xfrm>
      </p:grpSpPr>
      <p:sp>
        <p:nvSpPr>
          <p:cNvPr id="12" name="Shape 12"/>
          <p:cNvSpPr>
            <a:spLocks noGrp="1"/>
          </p:cNvSpPr>
          <p:nvPr>
            <p:ph type="pic" idx="2"/>
          </p:nvPr>
        </p:nvSpPr>
        <p:spPr>
          <a:xfrm>
            <a:off x="16649687" y="0"/>
            <a:ext cx="7737487"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2_Portfolio Three">
    <p:spTree>
      <p:nvGrpSpPr>
        <p:cNvPr id="1" name="Shape 13"/>
        <p:cNvGrpSpPr/>
        <p:nvPr/>
      </p:nvGrpSpPr>
      <p:grpSpPr>
        <a:xfrm>
          <a:off x="0" y="0"/>
          <a:ext cx="0" cy="0"/>
          <a:chOff x="0" y="0"/>
          <a:chExt cx="0" cy="0"/>
        </a:xfrm>
      </p:grpSpPr>
      <p:sp>
        <p:nvSpPr>
          <p:cNvPr id="14" name="Shape 14"/>
          <p:cNvSpPr>
            <a:spLocks noGrp="1"/>
          </p:cNvSpPr>
          <p:nvPr>
            <p:ph type="pic" idx="2"/>
          </p:nvPr>
        </p:nvSpPr>
        <p:spPr>
          <a:xfrm>
            <a:off x="16332201" y="0"/>
            <a:ext cx="8054974"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4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15" name="Shape 15"/>
          <p:cNvSpPr>
            <a:spLocks noGrp="1"/>
          </p:cNvSpPr>
          <p:nvPr>
            <p:ph type="pic" idx="3"/>
          </p:nvPr>
        </p:nvSpPr>
        <p:spPr>
          <a:xfrm>
            <a:off x="0" y="0"/>
            <a:ext cx="8054974"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4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16" name="Shape 16"/>
          <p:cNvSpPr>
            <a:spLocks noGrp="1"/>
          </p:cNvSpPr>
          <p:nvPr>
            <p:ph type="pic" idx="4"/>
          </p:nvPr>
        </p:nvSpPr>
        <p:spPr>
          <a:xfrm>
            <a:off x="8166100" y="0"/>
            <a:ext cx="8054974" cy="13716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4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3_Placeholder">
    <p:spTree>
      <p:nvGrpSpPr>
        <p:cNvPr id="1" name="Shape 17"/>
        <p:cNvGrpSpPr/>
        <p:nvPr/>
      </p:nvGrpSpPr>
      <p:grpSpPr>
        <a:xfrm>
          <a:off x="0" y="0"/>
          <a:ext cx="0" cy="0"/>
          <a:chOff x="0" y="0"/>
          <a:chExt cx="0" cy="0"/>
        </a:xfrm>
      </p:grpSpPr>
      <p:sp>
        <p:nvSpPr>
          <p:cNvPr id="18" name="Shape 18"/>
          <p:cNvSpPr>
            <a:spLocks noGrp="1"/>
          </p:cNvSpPr>
          <p:nvPr>
            <p:ph type="pic" idx="2"/>
          </p:nvPr>
        </p:nvSpPr>
        <p:spPr>
          <a:xfrm>
            <a:off x="1755553" y="6068412"/>
            <a:ext cx="6308379" cy="6332182"/>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19" name="Shape 19"/>
          <p:cNvSpPr>
            <a:spLocks noGrp="1"/>
          </p:cNvSpPr>
          <p:nvPr>
            <p:ph type="pic" idx="3"/>
          </p:nvPr>
        </p:nvSpPr>
        <p:spPr>
          <a:xfrm>
            <a:off x="9080235" y="6068412"/>
            <a:ext cx="6308379" cy="6332182"/>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
        <p:nvSpPr>
          <p:cNvPr id="20" name="Shape 20"/>
          <p:cNvSpPr>
            <a:spLocks noGrp="1"/>
          </p:cNvSpPr>
          <p:nvPr>
            <p:ph type="pic" idx="4"/>
          </p:nvPr>
        </p:nvSpPr>
        <p:spPr>
          <a:xfrm>
            <a:off x="16404915" y="6068412"/>
            <a:ext cx="6308379" cy="6332182"/>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1_Placeholder">
    <p:spTree>
      <p:nvGrpSpPr>
        <p:cNvPr id="1" name="Shape 21"/>
        <p:cNvGrpSpPr/>
        <p:nvPr/>
      </p:nvGrpSpPr>
      <p:grpSpPr>
        <a:xfrm>
          <a:off x="0" y="0"/>
          <a:ext cx="0" cy="0"/>
          <a:chOff x="0" y="0"/>
          <a:chExt cx="0" cy="0"/>
        </a:xfrm>
      </p:grpSpPr>
      <p:sp>
        <p:nvSpPr>
          <p:cNvPr id="22" name="Shape 22"/>
          <p:cNvSpPr>
            <a:spLocks noGrp="1"/>
          </p:cNvSpPr>
          <p:nvPr>
            <p:ph type="pic" idx="2"/>
          </p:nvPr>
        </p:nvSpPr>
        <p:spPr>
          <a:xfrm>
            <a:off x="0" y="8255000"/>
            <a:ext cx="24387176" cy="5461000"/>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28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676618" y="730250"/>
            <a:ext cx="21033937" cy="2651125"/>
          </a:xfrm>
          <a:prstGeom prst="rect">
            <a:avLst/>
          </a:prstGeom>
          <a:noFill/>
          <a:ln>
            <a:noFill/>
          </a:ln>
        </p:spPr>
        <p:txBody>
          <a:bodyPr lIns="91425" tIns="91425" rIns="91425" bIns="91425" anchor="ctr" anchorCtr="0"/>
          <a:lstStyle>
            <a:lvl1pPr marL="0" marR="0" lvl="0" indent="0" algn="l" rtl="0">
              <a:lnSpc>
                <a:spcPct val="90000"/>
              </a:lnSpc>
              <a:spcBef>
                <a:spcPts val="0"/>
              </a:spcBef>
              <a:buClr>
                <a:schemeClr val="dk1"/>
              </a:buClr>
              <a:buFont typeface="Montserrat"/>
              <a:buNone/>
              <a:defRPr sz="6600" b="0" i="0" u="none" strike="noStrike" cap="none">
                <a:solidFill>
                  <a:schemeClr val="dk1"/>
                </a:solidFill>
                <a:latin typeface="Montserrat"/>
                <a:ea typeface="Montserrat"/>
                <a:cs typeface="Montserrat"/>
                <a:sym typeface="Montserrat"/>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1676618" y="3651250"/>
            <a:ext cx="21033937" cy="8702676"/>
          </a:xfrm>
          <a:prstGeom prst="rect">
            <a:avLst/>
          </a:prstGeom>
          <a:noFill/>
          <a:ln>
            <a:noFill/>
          </a:ln>
        </p:spPr>
        <p:txBody>
          <a:bodyPr lIns="91425" tIns="91425" rIns="91425" bIns="91425" anchor="t" anchorCtr="0"/>
          <a:lstStyle>
            <a:lvl1pPr marL="0" marR="0" lvl="0" indent="0" algn="l" rtl="0">
              <a:lnSpc>
                <a:spcPct val="90000"/>
              </a:lnSpc>
              <a:spcBef>
                <a:spcPts val="2000"/>
              </a:spcBef>
              <a:buClr>
                <a:schemeClr val="dk1"/>
              </a:buClr>
              <a:buFont typeface="Arial"/>
              <a:buNone/>
              <a:defRPr sz="4400" b="0" i="0" u="none" strike="noStrike" cap="none">
                <a:solidFill>
                  <a:schemeClr val="dk1"/>
                </a:solidFill>
                <a:latin typeface="Montserrat"/>
                <a:ea typeface="Montserrat"/>
                <a:cs typeface="Montserrat"/>
                <a:sym typeface="Montserrat"/>
              </a:defRPr>
            </a:lvl1pPr>
            <a:lvl2pPr marL="914400" marR="0" lvl="1" indent="0" algn="l" rtl="0">
              <a:lnSpc>
                <a:spcPct val="90000"/>
              </a:lnSpc>
              <a:spcBef>
                <a:spcPts val="1000"/>
              </a:spcBef>
              <a:buClr>
                <a:schemeClr val="dk1"/>
              </a:buClr>
              <a:buFont typeface="Arial"/>
              <a:buNone/>
              <a:defRPr sz="3600" b="0" i="0" u="none" strike="noStrike" cap="none">
                <a:solidFill>
                  <a:schemeClr val="dk1"/>
                </a:solidFill>
                <a:latin typeface="Montserrat"/>
                <a:ea typeface="Montserrat"/>
                <a:cs typeface="Montserrat"/>
                <a:sym typeface="Montserrat"/>
              </a:defRPr>
            </a:lvl2pPr>
            <a:lvl3pPr marL="1828800" marR="0" lvl="2" indent="0" algn="l" rtl="0">
              <a:lnSpc>
                <a:spcPct val="90000"/>
              </a:lnSpc>
              <a:spcBef>
                <a:spcPts val="1000"/>
              </a:spcBef>
              <a:buClr>
                <a:schemeClr val="dk1"/>
              </a:buClr>
              <a:buFont typeface="Arial"/>
              <a:buNone/>
              <a:defRPr sz="2800" b="0" i="0" u="none" strike="noStrike" cap="none">
                <a:solidFill>
                  <a:schemeClr val="dk1"/>
                </a:solidFill>
                <a:latin typeface="Montserrat"/>
                <a:ea typeface="Montserrat"/>
                <a:cs typeface="Montserrat"/>
                <a:sym typeface="Montserrat"/>
              </a:defRPr>
            </a:lvl3pPr>
            <a:lvl4pPr marL="2743200" marR="0" lvl="3"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4pPr>
            <a:lvl5pPr marL="3657600" marR="0" lvl="4" indent="0" algn="l" rtl="0">
              <a:lnSpc>
                <a:spcPct val="90000"/>
              </a:lnSpc>
              <a:spcBef>
                <a:spcPts val="1000"/>
              </a:spcBef>
              <a:buClr>
                <a:schemeClr val="dk1"/>
              </a:buClr>
              <a:buFont typeface="Arial"/>
              <a:buNone/>
              <a:defRPr sz="2400" b="0" i="0" u="none" strike="noStrike" cap="none">
                <a:solidFill>
                  <a:schemeClr val="dk1"/>
                </a:solidFill>
                <a:latin typeface="Montserrat"/>
                <a:ea typeface="Montserrat"/>
                <a:cs typeface="Montserrat"/>
                <a:sym typeface="Montserrat"/>
              </a:defRPr>
            </a:lvl5pPr>
            <a:lvl6pPr marL="5029200" marR="0" lvl="5"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6pPr>
            <a:lvl7pPr marL="5943600" marR="0" lvl="6"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7pPr>
            <a:lvl8pPr marL="6858000" marR="0" lvl="7"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8pPr>
            <a:lvl9pPr marL="7772400" marR="0" lvl="8" indent="-228600" algn="l" rtl="0">
              <a:lnSpc>
                <a:spcPct val="90000"/>
              </a:lnSpc>
              <a:spcBef>
                <a:spcPts val="1000"/>
              </a:spcBef>
              <a:buClr>
                <a:schemeClr val="dk1"/>
              </a:buClr>
              <a:buSzPct val="1000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draw.io/"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cxnSp>
        <p:nvCxnSpPr>
          <p:cNvPr id="37" name="Shape 37"/>
          <p:cNvCxnSpPr/>
          <p:nvPr/>
        </p:nvCxnSpPr>
        <p:spPr>
          <a:xfrm>
            <a:off x="1498741" y="-1748367"/>
            <a:ext cx="0" cy="0"/>
          </a:xfrm>
          <a:prstGeom prst="straightConnector1">
            <a:avLst/>
          </a:prstGeom>
          <a:noFill/>
          <a:ln>
            <a:noFill/>
          </a:ln>
        </p:spPr>
      </p:cxnSp>
      <p:cxnSp>
        <p:nvCxnSpPr>
          <p:cNvPr id="38" name="Shape 38"/>
          <p:cNvCxnSpPr/>
          <p:nvPr/>
        </p:nvCxnSpPr>
        <p:spPr>
          <a:xfrm>
            <a:off x="1498741" y="-1748367"/>
            <a:ext cx="0" cy="0"/>
          </a:xfrm>
          <a:prstGeom prst="straightConnector1">
            <a:avLst/>
          </a:prstGeom>
          <a:noFill/>
          <a:ln>
            <a:noFill/>
          </a:ln>
        </p:spPr>
      </p:cxnSp>
      <p:sp>
        <p:nvSpPr>
          <p:cNvPr id="39" name="Shape 39"/>
          <p:cNvSpPr/>
          <p:nvPr/>
        </p:nvSpPr>
        <p:spPr>
          <a:xfrm>
            <a:off x="2254101" y="5399783"/>
            <a:ext cx="18670773" cy="5107724"/>
          </a:xfrm>
          <a:prstGeom prst="rect">
            <a:avLst/>
          </a:prstGeom>
          <a:noFill/>
          <a:ln>
            <a:noFill/>
          </a:ln>
        </p:spPr>
        <p:txBody>
          <a:bodyPr lIns="243775" tIns="121900" rIns="243775" bIns="121900" anchor="t" anchorCtr="0">
            <a:noAutofit/>
          </a:bodyPr>
          <a:lstStyle/>
          <a:p>
            <a:pPr lvl="0">
              <a:buSzPct val="25000"/>
            </a:pPr>
            <a:r>
              <a:rPr lang="en-US" sz="8800" b="1" dirty="0">
                <a:solidFill>
                  <a:schemeClr val="dk1"/>
                </a:solidFill>
                <a:latin typeface="Montserrat"/>
                <a:ea typeface="Montserrat"/>
                <a:cs typeface="Montserrat"/>
                <a:sym typeface="Montserrat"/>
              </a:rPr>
              <a:t>A Deep Learning Approach for Arrhythmia Detection</a:t>
            </a:r>
            <a:endParaRPr lang="en-US" sz="8800" b="1" i="0" u="none" strike="noStrike" cap="none" dirty="0">
              <a:solidFill>
                <a:schemeClr val="dk1"/>
              </a:solidFill>
              <a:latin typeface="Montserrat"/>
              <a:ea typeface="Montserrat"/>
              <a:cs typeface="Montserrat"/>
              <a:sym typeface="Montserrat"/>
            </a:endParaRPr>
          </a:p>
        </p:txBody>
      </p:sp>
      <p:cxnSp>
        <p:nvCxnSpPr>
          <p:cNvPr id="7" name="Google Shape;108;p25">
            <a:extLst>
              <a:ext uri="{FF2B5EF4-FFF2-40B4-BE49-F238E27FC236}">
                <a16:creationId xmlns:a16="http://schemas.microsoft.com/office/drawing/2014/main" id="{B7D0D53C-0206-7846-9387-3360A491CC71}"/>
              </a:ext>
            </a:extLst>
          </p:cNvPr>
          <p:cNvCxnSpPr>
            <a:cxnSpLocks/>
          </p:cNvCxnSpPr>
          <p:nvPr/>
        </p:nvCxnSpPr>
        <p:spPr>
          <a:xfrm>
            <a:off x="2573033" y="5269456"/>
            <a:ext cx="833107" cy="0"/>
          </a:xfrm>
          <a:prstGeom prst="straightConnector1">
            <a:avLst/>
          </a:prstGeom>
          <a:noFill/>
          <a:ln w="88900" cap="flat" cmpd="sng">
            <a:solidFill>
              <a:srgbClr val="3F88C5"/>
            </a:solidFill>
            <a:prstDash val="solid"/>
            <a:round/>
            <a:headEnd type="none" w="med" len="med"/>
            <a:tailEnd type="none" w="med" len="med"/>
          </a:ln>
        </p:spPr>
      </p:cxnSp>
      <p:sp>
        <p:nvSpPr>
          <p:cNvPr id="9" name="Shape 39">
            <a:extLst>
              <a:ext uri="{FF2B5EF4-FFF2-40B4-BE49-F238E27FC236}">
                <a16:creationId xmlns:a16="http://schemas.microsoft.com/office/drawing/2014/main" id="{A05B9CBB-3D69-1748-B270-724233D7C4E7}"/>
              </a:ext>
            </a:extLst>
          </p:cNvPr>
          <p:cNvSpPr/>
          <p:nvPr/>
        </p:nvSpPr>
        <p:spPr>
          <a:xfrm>
            <a:off x="2256745" y="3787537"/>
            <a:ext cx="20214503" cy="1351173"/>
          </a:xfrm>
          <a:prstGeom prst="rect">
            <a:avLst/>
          </a:prstGeom>
          <a:noFill/>
          <a:ln>
            <a:noFill/>
          </a:ln>
        </p:spPr>
        <p:txBody>
          <a:bodyPr lIns="243775" tIns="121900" rIns="243775" bIns="121900" anchor="b" anchorCtr="0">
            <a:noAutofit/>
          </a:bodyPr>
          <a:lstStyle/>
          <a:p>
            <a:pPr lvl="0">
              <a:buSzPct val="25000"/>
            </a:pPr>
            <a:r>
              <a:rPr lang="en-US" sz="6600" dirty="0">
                <a:solidFill>
                  <a:schemeClr val="dk1"/>
                </a:solidFill>
                <a:latin typeface="Montserrat"/>
                <a:ea typeface="Montserrat"/>
                <a:cs typeface="Montserrat"/>
                <a:sym typeface="Montserrat"/>
              </a:rPr>
              <a:t>ECG-Based Abnormal Heartbeat Classification:</a:t>
            </a:r>
            <a:endParaRPr lang="en-US" sz="6600" i="0" u="none" strike="noStrike" cap="none" dirty="0">
              <a:solidFill>
                <a:schemeClr val="dk1"/>
              </a:solidFill>
              <a:latin typeface="Montserrat"/>
              <a:ea typeface="Montserrat"/>
              <a:cs typeface="Montserrat"/>
              <a:sym typeface="Montserrat"/>
            </a:endParaRPr>
          </a:p>
        </p:txBody>
      </p:sp>
      <p:pic>
        <p:nvPicPr>
          <p:cNvPr id="5" name="Picture 4">
            <a:extLst>
              <a:ext uri="{FF2B5EF4-FFF2-40B4-BE49-F238E27FC236}">
                <a16:creationId xmlns:a16="http://schemas.microsoft.com/office/drawing/2014/main" id="{78904127-9173-6845-A127-64ADDB4C1434}"/>
              </a:ext>
            </a:extLst>
          </p:cNvPr>
          <p:cNvPicPr>
            <a:picLocks noChangeAspect="1"/>
          </p:cNvPicPr>
          <p:nvPr/>
        </p:nvPicPr>
        <p:blipFill rotWithShape="1">
          <a:blip r:embed="rId3"/>
          <a:srcRect l="40452" r="17964"/>
          <a:stretch/>
        </p:blipFill>
        <p:spPr>
          <a:xfrm>
            <a:off x="20025359" y="5162370"/>
            <a:ext cx="3698875" cy="6671188"/>
          </a:xfrm>
          <a:prstGeom prst="rect">
            <a:avLst/>
          </a:prstGeom>
        </p:spPr>
      </p:pic>
      <p:cxnSp>
        <p:nvCxnSpPr>
          <p:cNvPr id="8" name="Straight Connector 7">
            <a:extLst>
              <a:ext uri="{FF2B5EF4-FFF2-40B4-BE49-F238E27FC236}">
                <a16:creationId xmlns:a16="http://schemas.microsoft.com/office/drawing/2014/main" id="{8A46D5E9-8AF7-364A-A164-54F39492A484}"/>
              </a:ext>
            </a:extLst>
          </p:cNvPr>
          <p:cNvCxnSpPr>
            <a:cxnSpLocks/>
          </p:cNvCxnSpPr>
          <p:nvPr/>
        </p:nvCxnSpPr>
        <p:spPr>
          <a:xfrm flipH="1">
            <a:off x="960120" y="9132673"/>
            <a:ext cx="19129468" cy="0"/>
          </a:xfrm>
          <a:prstGeom prst="line">
            <a:avLst/>
          </a:prstGeom>
          <a:ln w="101600">
            <a:solidFill>
              <a:srgbClr val="F00105"/>
            </a:solidFill>
            <a:prstDash val="soli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marL="342900" indent="-342900">
              <a:lnSpc>
                <a:spcPct val="150000"/>
              </a:lnSpc>
              <a:buSzPct val="25000"/>
              <a:buFont typeface="Arial"/>
              <a:buChar char="•"/>
            </a:pPr>
            <a:r>
              <a:rPr lang="en-US" sz="4000" dirty="0">
                <a:solidFill>
                  <a:schemeClr val="dk1"/>
                </a:solidFill>
                <a:latin typeface="Montserrat"/>
                <a:ea typeface="Montserrat"/>
                <a:cs typeface="Montserrat"/>
              </a:rPr>
              <a:t>Reject Hypothesis</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Further research is need in development of both Algorithms </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Datasets with more objects are needed</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More computing power is needed in order to test more iterations of the HCA</a:t>
            </a: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Discussion</a:t>
            </a:r>
            <a:endParaRPr lang="en-US" dirty="0">
              <a:solidFill>
                <a:schemeClr val="dk2"/>
              </a:solidFill>
            </a:endParaRPr>
          </a:p>
        </p:txBody>
      </p:sp>
    </p:spTree>
    <p:extLst>
      <p:ext uri="{BB962C8B-B14F-4D97-AF65-F5344CB8AC3E}">
        <p14:creationId xmlns:p14="http://schemas.microsoft.com/office/powerpoint/2010/main" val="4120987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marL="342900" indent="-342900">
              <a:lnSpc>
                <a:spcPct val="150000"/>
              </a:lnSpc>
              <a:buSzPct val="25000"/>
              <a:buFont typeface="Arial"/>
              <a:buChar char="•"/>
            </a:pPr>
            <a:r>
              <a:rPr lang="en-US" sz="4000" dirty="0">
                <a:solidFill>
                  <a:schemeClr val="dk1"/>
                </a:solidFill>
                <a:latin typeface="Montserrat"/>
                <a:ea typeface="Montserrat"/>
                <a:cs typeface="Montserrat"/>
              </a:rPr>
              <a:t>Reject Hypothesis</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Further research is need in development of both Algorithms </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Datasets with more objects are needed</a:t>
            </a:r>
          </a:p>
          <a:p>
            <a:pPr marL="342900" indent="-342900">
              <a:lnSpc>
                <a:spcPct val="150000"/>
              </a:lnSpc>
              <a:buSzPct val="25000"/>
              <a:buFont typeface="Arial"/>
              <a:buChar char="•"/>
            </a:pPr>
            <a:r>
              <a:rPr lang="en-US" sz="4000" dirty="0">
                <a:solidFill>
                  <a:schemeClr val="dk1"/>
                </a:solidFill>
                <a:latin typeface="Montserrat"/>
                <a:ea typeface="Montserrat"/>
                <a:cs typeface="Montserrat"/>
              </a:rPr>
              <a:t>More computing power is needed in order to test more iterations of the HCA</a:t>
            </a: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Conclusions</a:t>
            </a:r>
            <a:endParaRPr lang="en-US" dirty="0">
              <a:solidFill>
                <a:schemeClr val="dk2"/>
              </a:solidFill>
            </a:endParaRPr>
          </a:p>
        </p:txBody>
      </p:sp>
    </p:spTree>
    <p:extLst>
      <p:ext uri="{BB962C8B-B14F-4D97-AF65-F5344CB8AC3E}">
        <p14:creationId xmlns:p14="http://schemas.microsoft.com/office/powerpoint/2010/main" val="642247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marL="342900" indent="-342900">
              <a:lnSpc>
                <a:spcPct val="150000"/>
              </a:lnSpc>
              <a:buSzPct val="25000"/>
              <a:buFont typeface="Arial"/>
              <a:buChar char="•"/>
            </a:pPr>
            <a:endParaRPr lang="en-US" sz="15000" dirty="0">
              <a:solidFill>
                <a:schemeClr val="dk1"/>
              </a:solidFill>
              <a:latin typeface="Montserrat"/>
              <a:ea typeface="Montserrat"/>
              <a:cs typeface="Montserrat"/>
            </a:endParaRP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Further Exploration</a:t>
            </a:r>
            <a:endParaRPr lang="en-US" dirty="0">
              <a:solidFill>
                <a:schemeClr val="dk2"/>
              </a:solidFill>
            </a:endParaRPr>
          </a:p>
        </p:txBody>
      </p:sp>
    </p:spTree>
    <p:extLst>
      <p:ext uri="{BB962C8B-B14F-4D97-AF65-F5344CB8AC3E}">
        <p14:creationId xmlns:p14="http://schemas.microsoft.com/office/powerpoint/2010/main" val="2534659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marL="342900" indent="-342900">
              <a:lnSpc>
                <a:spcPct val="150000"/>
              </a:lnSpc>
              <a:buSzPct val="25000"/>
              <a:buFont typeface="Arial"/>
              <a:buChar char="•"/>
            </a:pPr>
            <a:endParaRPr lang="en-US" sz="15000" dirty="0">
              <a:solidFill>
                <a:schemeClr val="dk1"/>
              </a:solidFill>
              <a:latin typeface="Montserrat"/>
              <a:ea typeface="Montserrat"/>
              <a:cs typeface="Montserrat"/>
            </a:endParaRP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algn="ctr">
              <a:buSzPct val="25000"/>
            </a:pPr>
            <a:r>
              <a:rPr lang="en-US" sz="10400" b="1" dirty="0">
                <a:solidFill>
                  <a:schemeClr val="dk2"/>
                </a:solidFill>
                <a:latin typeface="Montserrat"/>
              </a:rPr>
              <a:t>Applications &amp; Benefits </a:t>
            </a:r>
          </a:p>
        </p:txBody>
      </p:sp>
    </p:spTree>
    <p:extLst>
      <p:ext uri="{BB962C8B-B14F-4D97-AF65-F5344CB8AC3E}">
        <p14:creationId xmlns:p14="http://schemas.microsoft.com/office/powerpoint/2010/main" val="4220061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304800"/>
            <a:ext cx="22627545" cy="13254058"/>
          </a:xfrm>
          <a:prstGeom prst="rect">
            <a:avLst/>
          </a:prstGeom>
          <a:noFill/>
          <a:ln>
            <a:noFill/>
          </a:ln>
        </p:spPr>
        <p:txBody>
          <a:bodyPr lIns="91425" tIns="45700" rIns="91425" bIns="45700" anchor="t" anchorCtr="0">
            <a:noAutofit/>
          </a:bodyPr>
          <a:lstStyle/>
          <a:p>
            <a:pPr>
              <a:lnSpc>
                <a:spcPct val="150000"/>
              </a:lnSpc>
              <a:buSzPct val="25000"/>
            </a:pPr>
            <a:r>
              <a:rPr lang="en-US" sz="15000" dirty="0"/>
              <a:t>Presenter RARELY looked </a:t>
            </a:r>
          </a:p>
          <a:p>
            <a:pPr marL="342900" indent="-342900">
              <a:lnSpc>
                <a:spcPct val="150000"/>
              </a:lnSpc>
              <a:buSzPct val="25000"/>
              <a:buFont typeface="Arial"/>
              <a:buChar char="•"/>
            </a:pPr>
            <a:endParaRPr lang="en-US" sz="15000" dirty="0">
              <a:solidFill>
                <a:schemeClr val="dk1"/>
              </a:solidFill>
              <a:latin typeface="Montserrat"/>
              <a:ea typeface="Montserrat"/>
              <a:cs typeface="Montserrat"/>
            </a:endParaRPr>
          </a:p>
        </p:txBody>
      </p:sp>
      <p:sp>
        <p:nvSpPr>
          <p:cNvPr id="2" name="TextBox 1">
            <a:extLst>
              <a:ext uri="{FF2B5EF4-FFF2-40B4-BE49-F238E27FC236}">
                <a16:creationId xmlns:a16="http://schemas.microsoft.com/office/drawing/2014/main" id="{8AECDDA6-EFB8-D44D-9E68-54C7CFBFE987}"/>
              </a:ext>
            </a:extLst>
          </p:cNvPr>
          <p:cNvSpPr txBox="1"/>
          <p:nvPr/>
        </p:nvSpPr>
        <p:spPr>
          <a:xfrm>
            <a:off x="539262" y="3821723"/>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54182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Figures</a:t>
            </a:r>
          </a:p>
        </p:txBody>
      </p:sp>
      <p:graphicFrame>
        <p:nvGraphicFramePr>
          <p:cNvPr id="3" name="Table 2">
            <a:extLst>
              <a:ext uri="{FF2B5EF4-FFF2-40B4-BE49-F238E27FC236}">
                <a16:creationId xmlns:a16="http://schemas.microsoft.com/office/drawing/2014/main" id="{2C163F8B-A9C5-F14A-967E-09D40C8C21CF}"/>
              </a:ext>
            </a:extLst>
          </p:cNvPr>
          <p:cNvGraphicFramePr>
            <a:graphicFrameLocks noGrp="1"/>
          </p:cNvGraphicFramePr>
          <p:nvPr>
            <p:extLst>
              <p:ext uri="{D42A27DB-BD31-4B8C-83A1-F6EECF244321}">
                <p14:modId xmlns:p14="http://schemas.microsoft.com/office/powerpoint/2010/main" val="1002849656"/>
              </p:ext>
            </p:extLst>
          </p:nvPr>
        </p:nvGraphicFramePr>
        <p:xfrm>
          <a:off x="1759629" y="3130061"/>
          <a:ext cx="20867916" cy="9875520"/>
        </p:xfrm>
        <a:graphic>
          <a:graphicData uri="http://schemas.openxmlformats.org/drawingml/2006/table">
            <a:tbl>
              <a:tblPr firstRow="1" bandRow="1">
                <a:tableStyleId>{5C22544A-7EE6-4342-B048-85BDC9FD1C3A}</a:tableStyleId>
              </a:tblPr>
              <a:tblGrid>
                <a:gridCol w="1569725">
                  <a:extLst>
                    <a:ext uri="{9D8B030D-6E8A-4147-A177-3AD203B41FA5}">
                      <a16:colId xmlns:a16="http://schemas.microsoft.com/office/drawing/2014/main" val="1724041457"/>
                    </a:ext>
                  </a:extLst>
                </a:gridCol>
                <a:gridCol w="19298191">
                  <a:extLst>
                    <a:ext uri="{9D8B030D-6E8A-4147-A177-3AD203B41FA5}">
                      <a16:colId xmlns:a16="http://schemas.microsoft.com/office/drawing/2014/main" val="175821989"/>
                    </a:ext>
                  </a:extLst>
                </a:gridCol>
              </a:tblGrid>
              <a:tr h="578094">
                <a:tc>
                  <a:txBody>
                    <a:bodyPr/>
                    <a:lstStyle/>
                    <a:p>
                      <a:r>
                        <a:rPr lang="en-US" sz="2400" b="0" dirty="0">
                          <a:solidFill>
                            <a:schemeClr val="tx1"/>
                          </a:solidFill>
                          <a:latin typeface="Times New Roman" panose="02020603050405020304" pitchFamily="18" charset="0"/>
                          <a:cs typeface="Times New Roman" panose="02020603050405020304" pitchFamily="18" charset="0"/>
                        </a:rPr>
                        <a:t>Figure 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indent="-457200"/>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Dixon, M., </a:t>
                      </a:r>
                      <a:r>
                        <a:rPr lang="en-US" sz="2400" b="0" i="0" u="none" strike="noStrike" cap="none" dirty="0" err="1">
                          <a:solidFill>
                            <a:schemeClr val="tx1"/>
                          </a:solidFill>
                          <a:effectLst/>
                          <a:latin typeface="Times New Roman" panose="02020603050405020304" pitchFamily="18" charset="0"/>
                          <a:ea typeface="+mn-ea"/>
                          <a:cs typeface="Times New Roman" panose="02020603050405020304" pitchFamily="18" charset="0"/>
                          <a:sym typeface="Arial"/>
                        </a:rPr>
                        <a:t>Mlabjan</a:t>
                      </a: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D., &amp; Bang, J. H. (2017, December 21). Deep Learning </a:t>
                      </a:r>
                      <a:r>
                        <a:rPr lang="en-US" sz="2400" b="0" i="0" u="none" strike="noStrike" cap="none" dirty="0" err="1">
                          <a:solidFill>
                            <a:schemeClr val="tx1"/>
                          </a:solidFill>
                          <a:effectLst/>
                          <a:latin typeface="Times New Roman" panose="02020603050405020304" pitchFamily="18" charset="0"/>
                          <a:ea typeface="+mn-ea"/>
                          <a:cs typeface="Times New Roman" panose="02020603050405020304" pitchFamily="18" charset="0"/>
                          <a:sym typeface="Arial"/>
                        </a:rPr>
                        <a:t>Digram</a:t>
                      </a: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[Digital image]. </a:t>
                      </a:r>
                      <a:b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b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     Retrieved from https://</a:t>
                      </a:r>
                      <a:r>
                        <a:rPr lang="en-US" sz="2400" b="0" i="0" u="none" strike="noStrike" cap="none" dirty="0" err="1">
                          <a:solidFill>
                            <a:schemeClr val="tx1"/>
                          </a:solidFill>
                          <a:effectLst/>
                          <a:latin typeface="Times New Roman" panose="02020603050405020304" pitchFamily="18" charset="0"/>
                          <a:ea typeface="+mn-ea"/>
                          <a:cs typeface="Times New Roman" panose="02020603050405020304" pitchFamily="18" charset="0"/>
                          <a:sym typeface="Arial"/>
                        </a:rPr>
                        <a:t>content.iospress.com</a:t>
                      </a: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/media/</a:t>
                      </a:r>
                      <a:r>
                        <a:rPr lang="en-US" sz="2400" b="0" i="0" u="none" strike="noStrike" cap="none" dirty="0" err="1">
                          <a:solidFill>
                            <a:schemeClr val="tx1"/>
                          </a:solidFill>
                          <a:effectLst/>
                          <a:latin typeface="Times New Roman" panose="02020603050405020304" pitchFamily="18" charset="0"/>
                          <a:ea typeface="+mn-ea"/>
                          <a:cs typeface="Times New Roman" panose="02020603050405020304" pitchFamily="18" charset="0"/>
                          <a:sym typeface="Arial"/>
                        </a:rPr>
                        <a:t>af</a:t>
                      </a:r>
                      <a:r>
                        <a:rPr lang="en-US" sz="2400" b="0" i="0" u="none" strike="noStrike" cap="none" dirty="0">
                          <a:solidFill>
                            <a:schemeClr val="tx1"/>
                          </a:solidFill>
                          <a:effectLst/>
                          <a:latin typeface="Times New Roman" panose="02020603050405020304" pitchFamily="18" charset="0"/>
                          <a:ea typeface="+mn-ea"/>
                          <a:cs typeface="Times New Roman" panose="02020603050405020304" pitchFamily="18" charset="0"/>
                          <a:sym typeface="Arial"/>
                        </a:rPr>
                        <a:t>/2017/6-3-4/af-6-3-4-af176/af-6-af176-g001.jpg?width=755</a:t>
                      </a:r>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4503360"/>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5808221"/>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1.2:</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2812008"/>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1.3:</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46445790"/>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1.4:</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95981648"/>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1.5:</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7469494"/>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1.6:</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581763"/>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1.7:</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21013222"/>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1.8:</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22078972"/>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1.9:</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7408159"/>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2:</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8289295"/>
                  </a:ext>
                </a:extLst>
              </a:tr>
              <a:tr h="57809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dirty="0">
                          <a:solidFill>
                            <a:schemeClr val="tx1"/>
                          </a:solidFill>
                          <a:latin typeface="Times New Roman" panose="02020603050405020304" pitchFamily="18" charset="0"/>
                          <a:cs typeface="Times New Roman" panose="02020603050405020304" pitchFamily="18" charset="0"/>
                        </a:rPr>
                        <a:t>Figure 2.1:</a:t>
                      </a:r>
                    </a:p>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2400" b="0" dirty="0">
                        <a:solidFill>
                          <a:schemeClr val="tx1"/>
                        </a:solidFill>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3616683"/>
                  </a:ext>
                </a:extLst>
              </a:tr>
            </a:tbl>
          </a:graphicData>
        </a:graphic>
      </p:graphicFrame>
    </p:spTree>
    <p:extLst>
      <p:ext uri="{BB962C8B-B14F-4D97-AF65-F5344CB8AC3E}">
        <p14:creationId xmlns:p14="http://schemas.microsoft.com/office/powerpoint/2010/main" val="14020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1150866" cy="9994000"/>
          </a:xfrm>
          <a:prstGeom prst="rect">
            <a:avLst/>
          </a:prstGeom>
          <a:noFill/>
          <a:ln>
            <a:noFill/>
          </a:ln>
        </p:spPr>
        <p:txBody>
          <a:bodyPr lIns="91425" tIns="45700" rIns="91425" bIns="45700" anchor="t" anchorCtr="0">
            <a:noAutofit/>
          </a:bodyPr>
          <a:lstStyle/>
          <a:p>
            <a:pPr>
              <a:lnSpc>
                <a:spcPct val="200000"/>
              </a:lnSpc>
            </a:pPr>
            <a:r>
              <a:rPr lang="en" sz="2400" dirty="0">
                <a:latin typeface="Times New Roman"/>
                <a:ea typeface="Times New Roman"/>
                <a:cs typeface="Times New Roman"/>
              </a:rPr>
              <a:t>Bolin, B. T., Delbo, M., </a:t>
            </a:r>
            <a:r>
              <a:rPr lang="en" sz="2400" dirty="0" err="1">
                <a:latin typeface="Times New Roman"/>
                <a:ea typeface="Times New Roman"/>
                <a:cs typeface="Times New Roman"/>
              </a:rPr>
              <a:t>Morbidelli</a:t>
            </a:r>
            <a:r>
              <a:rPr lang="en" sz="2400" dirty="0">
                <a:latin typeface="Times New Roman"/>
                <a:ea typeface="Times New Roman"/>
                <a:cs typeface="Times New Roman"/>
              </a:rPr>
              <a:t>, A., &amp; Walsh, K. J. (2017). </a:t>
            </a:r>
            <a:r>
              <a:rPr lang="en" sz="2400" dirty="0" err="1">
                <a:latin typeface="Times New Roman"/>
                <a:ea typeface="Times New Roman"/>
                <a:cs typeface="Times New Roman"/>
              </a:rPr>
              <a:t>Yarkovsky</a:t>
            </a:r>
            <a:r>
              <a:rPr lang="en" sz="2400" dirty="0">
                <a:latin typeface="Times New Roman"/>
                <a:ea typeface="Times New Roman"/>
                <a:cs typeface="Times New Roman"/>
              </a:rPr>
              <a:t> V-shape identification of asteroid families. </a:t>
            </a:r>
            <a:r>
              <a:rPr lang="en" sz="2400" i="1" dirty="0">
                <a:latin typeface="Times New Roman"/>
                <a:ea typeface="Times New Roman"/>
                <a:cs typeface="Times New Roman"/>
              </a:rPr>
              <a:t>Icarus,282</a:t>
            </a:r>
            <a:r>
              <a:rPr lang="en" sz="2400" dirty="0">
                <a:latin typeface="Times New Roman"/>
                <a:ea typeface="Times New Roman"/>
                <a:cs typeface="Times New Roman"/>
              </a:rPr>
              <a:t>, 290-312. doi:10.1016/j.icarus.2016.09.029</a:t>
            </a:r>
            <a:endParaRPr lang="en">
              <a:latin typeface="Times New Roman"/>
              <a:cs typeface="Times New Roman"/>
            </a:endParaRPr>
          </a:p>
          <a:p>
            <a:pPr>
              <a:lnSpc>
                <a:spcPct val="200000"/>
              </a:lnSpc>
            </a:pPr>
            <a:r>
              <a:rPr lang="en" sz="2400" dirty="0">
                <a:latin typeface="Times New Roman"/>
                <a:ea typeface="Times New Roman"/>
                <a:cs typeface="Times New Roman"/>
              </a:rPr>
              <a:t>Delbo’, M., Walsh, K., Bolin, B., </a:t>
            </a:r>
            <a:r>
              <a:rPr lang="en" sz="2400" dirty="0" err="1">
                <a:latin typeface="Times New Roman"/>
                <a:ea typeface="Times New Roman"/>
                <a:cs typeface="Times New Roman"/>
              </a:rPr>
              <a:t>Avdellidou</a:t>
            </a:r>
            <a:r>
              <a:rPr lang="en" sz="2400" dirty="0">
                <a:latin typeface="Times New Roman"/>
                <a:ea typeface="Times New Roman"/>
                <a:cs typeface="Times New Roman"/>
              </a:rPr>
              <a:t>, C., &amp; </a:t>
            </a:r>
            <a:r>
              <a:rPr lang="en" sz="2400" dirty="0" err="1">
                <a:latin typeface="Times New Roman"/>
                <a:ea typeface="Times New Roman"/>
                <a:cs typeface="Times New Roman"/>
              </a:rPr>
              <a:t>Morbidelli</a:t>
            </a:r>
            <a:r>
              <a:rPr lang="en" sz="2400" dirty="0">
                <a:latin typeface="Times New Roman"/>
                <a:ea typeface="Times New Roman"/>
                <a:cs typeface="Times New Roman"/>
              </a:rPr>
              <a:t>, A. (2017). Identification of a primordial asteroid family constrains the original planetesimal population. </a:t>
            </a:r>
            <a:r>
              <a:rPr lang="en" sz="2400" i="1" dirty="0">
                <a:latin typeface="Times New Roman"/>
                <a:ea typeface="Times New Roman"/>
                <a:cs typeface="Times New Roman"/>
              </a:rPr>
              <a:t>Science,357</a:t>
            </a:r>
            <a:r>
              <a:rPr lang="en" sz="2400" dirty="0">
                <a:latin typeface="Times New Roman"/>
                <a:ea typeface="Times New Roman"/>
                <a:cs typeface="Times New Roman"/>
              </a:rPr>
              <a:t>(6355), 1026-1029. doi:10.1126/science.aam6036</a:t>
            </a:r>
            <a:endParaRPr lang="en">
              <a:latin typeface="Times New Roman"/>
              <a:cs typeface="Times New Roman"/>
            </a:endParaRPr>
          </a:p>
          <a:p>
            <a:pPr>
              <a:lnSpc>
                <a:spcPct val="200000"/>
              </a:lnSpc>
            </a:pPr>
            <a:r>
              <a:rPr lang="en" sz="2400" dirty="0">
                <a:latin typeface="Times New Roman"/>
                <a:ea typeface="Times New Roman"/>
                <a:cs typeface="Times New Roman"/>
              </a:rPr>
              <a:t>Dermott, S. F., Christou, A. A., Li, D., Kehoe, T. J., &amp; Robinson, J. M. (2018). The common origin of family and non-family asteroids. </a:t>
            </a:r>
            <a:r>
              <a:rPr lang="en" sz="2400" i="1" dirty="0">
                <a:latin typeface="Times New Roman"/>
                <a:ea typeface="Times New Roman"/>
                <a:cs typeface="Times New Roman"/>
              </a:rPr>
              <a:t>Nature Astronomy,2</a:t>
            </a:r>
            <a:r>
              <a:rPr lang="en" sz="2400" dirty="0">
                <a:latin typeface="Times New Roman"/>
                <a:ea typeface="Times New Roman"/>
                <a:cs typeface="Times New Roman"/>
              </a:rPr>
              <a:t>(7), 549-554. doi:10.1038/s41550-018-0482-4</a:t>
            </a:r>
            <a:endParaRPr lang="en">
              <a:latin typeface="Times New Roman"/>
              <a:cs typeface="Times New Roman"/>
            </a:endParaRPr>
          </a:p>
          <a:p>
            <a:pPr>
              <a:lnSpc>
                <a:spcPct val="200000"/>
              </a:lnSpc>
            </a:pPr>
            <a:r>
              <a:rPr lang="en" sz="2400" dirty="0">
                <a:latin typeface="Times New Roman"/>
                <a:ea typeface="Times New Roman"/>
                <a:cs typeface="Times New Roman"/>
              </a:rPr>
              <a:t>Levison, H. F., </a:t>
            </a:r>
            <a:r>
              <a:rPr lang="en" sz="2400" err="1">
                <a:latin typeface="Times New Roman"/>
                <a:ea typeface="Times New Roman"/>
                <a:cs typeface="Times New Roman"/>
              </a:rPr>
              <a:t>Bottke</a:t>
            </a:r>
            <a:r>
              <a:rPr lang="en" sz="2400" dirty="0">
                <a:latin typeface="Times New Roman"/>
                <a:ea typeface="Times New Roman"/>
                <a:cs typeface="Times New Roman"/>
              </a:rPr>
              <a:t>, W. F., </a:t>
            </a:r>
            <a:r>
              <a:rPr lang="en" sz="2400" err="1">
                <a:latin typeface="Times New Roman"/>
                <a:ea typeface="Times New Roman"/>
                <a:cs typeface="Times New Roman"/>
              </a:rPr>
              <a:t>Gounelle</a:t>
            </a:r>
            <a:r>
              <a:rPr lang="en" sz="2400" dirty="0">
                <a:latin typeface="Times New Roman"/>
                <a:ea typeface="Times New Roman"/>
                <a:cs typeface="Times New Roman"/>
              </a:rPr>
              <a:t>, M., </a:t>
            </a:r>
            <a:r>
              <a:rPr lang="en" sz="2400" err="1">
                <a:latin typeface="Times New Roman"/>
                <a:ea typeface="Times New Roman"/>
                <a:cs typeface="Times New Roman"/>
              </a:rPr>
              <a:t>Morbidelli</a:t>
            </a:r>
            <a:r>
              <a:rPr lang="en" sz="2400" dirty="0">
                <a:latin typeface="Times New Roman"/>
                <a:ea typeface="Times New Roman"/>
                <a:cs typeface="Times New Roman"/>
              </a:rPr>
              <a:t>, A., </a:t>
            </a:r>
            <a:r>
              <a:rPr lang="en" sz="2400" err="1">
                <a:latin typeface="Times New Roman"/>
                <a:ea typeface="Times New Roman"/>
                <a:cs typeface="Times New Roman"/>
              </a:rPr>
              <a:t>Nesvorný</a:t>
            </a:r>
            <a:r>
              <a:rPr lang="en" sz="2400" dirty="0">
                <a:latin typeface="Times New Roman"/>
                <a:ea typeface="Times New Roman"/>
                <a:cs typeface="Times New Roman"/>
              </a:rPr>
              <a:t>, D., &amp; </a:t>
            </a:r>
            <a:r>
              <a:rPr lang="en" sz="2400" err="1">
                <a:latin typeface="Times New Roman"/>
                <a:ea typeface="Times New Roman"/>
                <a:cs typeface="Times New Roman"/>
              </a:rPr>
              <a:t>Tsiganis</a:t>
            </a:r>
            <a:r>
              <a:rPr lang="en" sz="2400" dirty="0">
                <a:latin typeface="Times New Roman"/>
                <a:ea typeface="Times New Roman"/>
                <a:cs typeface="Times New Roman"/>
              </a:rPr>
              <a:t>, K. (2009). Contamination of the asteroid belt by primordial trans-Neptunian objects. </a:t>
            </a:r>
            <a:r>
              <a:rPr lang="en" sz="2400" i="1" dirty="0">
                <a:latin typeface="Times New Roman"/>
                <a:ea typeface="Times New Roman"/>
                <a:cs typeface="Times New Roman"/>
              </a:rPr>
              <a:t>Nature,460</a:t>
            </a:r>
            <a:r>
              <a:rPr lang="en" sz="2400" dirty="0">
                <a:latin typeface="Times New Roman"/>
                <a:ea typeface="Times New Roman"/>
                <a:cs typeface="Times New Roman"/>
              </a:rPr>
              <a:t>(7253), 364-366. doi:10.1038/nature08094</a:t>
            </a:r>
            <a:endParaRPr lang="en">
              <a:latin typeface="Times New Roman"/>
              <a:cs typeface="Times New Roman"/>
            </a:endParaRPr>
          </a:p>
          <a:p>
            <a:pPr>
              <a:lnSpc>
                <a:spcPct val="200000"/>
              </a:lnSpc>
            </a:pPr>
            <a:r>
              <a:rPr lang="en" sz="2400" dirty="0">
                <a:latin typeface="Times New Roman"/>
                <a:ea typeface="Times New Roman"/>
                <a:cs typeface="Times New Roman"/>
              </a:rPr>
              <a:t>Marcus, R. A., </a:t>
            </a:r>
            <a:r>
              <a:rPr lang="en" sz="2400" err="1">
                <a:latin typeface="Times New Roman"/>
                <a:ea typeface="Times New Roman"/>
                <a:cs typeface="Times New Roman"/>
              </a:rPr>
              <a:t>Ragozzine</a:t>
            </a:r>
            <a:r>
              <a:rPr lang="en" sz="2400" dirty="0">
                <a:latin typeface="Times New Roman"/>
                <a:ea typeface="Times New Roman"/>
                <a:cs typeface="Times New Roman"/>
              </a:rPr>
              <a:t>, D., Murray-Clay, R. A., &amp; Holman, M. J. (2011). Identifying Collisional Families In The Kuiper Belt. </a:t>
            </a:r>
            <a:r>
              <a:rPr lang="en" sz="2400" i="1" dirty="0">
                <a:latin typeface="Times New Roman"/>
                <a:ea typeface="Times New Roman"/>
                <a:cs typeface="Times New Roman"/>
              </a:rPr>
              <a:t>The Astrophysical Journal,733</a:t>
            </a:r>
            <a:r>
              <a:rPr lang="en" sz="2400" dirty="0">
                <a:latin typeface="Times New Roman"/>
                <a:ea typeface="Times New Roman"/>
                <a:cs typeface="Times New Roman"/>
              </a:rPr>
              <a:t>(1), 40. doi:10.1088/0004-637x/733/1/40</a:t>
            </a:r>
            <a:endParaRPr lang="en">
              <a:latin typeface="Times New Roman"/>
              <a:cs typeface="Times New Roman"/>
            </a:endParaRPr>
          </a:p>
          <a:p>
            <a:pPr>
              <a:lnSpc>
                <a:spcPct val="200000"/>
              </a:lnSpc>
            </a:pPr>
            <a:r>
              <a:rPr lang="en" sz="2400" err="1">
                <a:latin typeface="Times New Roman"/>
                <a:ea typeface="Times New Roman"/>
                <a:cs typeface="Times New Roman"/>
              </a:rPr>
              <a:t>Nesvorný</a:t>
            </a:r>
            <a:r>
              <a:rPr lang="en" sz="2400" dirty="0">
                <a:latin typeface="Times New Roman"/>
                <a:ea typeface="Times New Roman"/>
                <a:cs typeface="Times New Roman"/>
              </a:rPr>
              <a:t>, D., Broz, M., &amp; Carruba, V. (2015). Identification and Dynamical Properties of Asteroid Families. </a:t>
            </a:r>
            <a:r>
              <a:rPr lang="en" sz="2400" i="1" dirty="0">
                <a:latin typeface="Times New Roman"/>
                <a:ea typeface="Times New Roman"/>
                <a:cs typeface="Times New Roman"/>
              </a:rPr>
              <a:t>Asteroids IV</a:t>
            </a:r>
            <a:r>
              <a:rPr lang="en" sz="2400" dirty="0">
                <a:latin typeface="Times New Roman"/>
                <a:ea typeface="Times New Roman"/>
                <a:cs typeface="Times New Roman"/>
              </a:rPr>
              <a:t>. doi:10.2458/azu_uapress_9780816532131-ch016</a:t>
            </a:r>
            <a:endParaRPr lang="en-US">
              <a:latin typeface="Times New Roman"/>
            </a:endParaRPr>
          </a:p>
          <a:p>
            <a:pPr>
              <a:lnSpc>
                <a:spcPct val="200000"/>
              </a:lnSpc>
            </a:pPr>
            <a:r>
              <a:rPr lang="en" sz="2400" dirty="0" err="1">
                <a:latin typeface="Times New Roman"/>
                <a:ea typeface="Times New Roman"/>
                <a:cs typeface="Times New Roman"/>
              </a:rPr>
              <a:t>Novaković</a:t>
            </a:r>
            <a:r>
              <a:rPr lang="en" sz="2400" dirty="0">
                <a:latin typeface="Times New Roman"/>
                <a:ea typeface="Times New Roman"/>
                <a:cs typeface="Times New Roman"/>
              </a:rPr>
              <a:t>, B. (2018). Tracing escapees from collisional families. </a:t>
            </a:r>
            <a:r>
              <a:rPr lang="en" sz="2400" i="1" dirty="0">
                <a:latin typeface="Times New Roman"/>
                <a:ea typeface="Times New Roman"/>
                <a:cs typeface="Times New Roman"/>
              </a:rPr>
              <a:t>Nature Astronomy,2</a:t>
            </a:r>
            <a:r>
              <a:rPr lang="en" sz="2400" dirty="0">
                <a:latin typeface="Times New Roman"/>
                <a:ea typeface="Times New Roman"/>
                <a:cs typeface="Times New Roman"/>
              </a:rPr>
              <a:t>(7), 528-529. doi:10.1038/s41550-018-0520-2</a:t>
            </a:r>
            <a:endParaRPr lang="en" dirty="0">
              <a:latin typeface="Times New Roman"/>
              <a:cs typeface="Times New Roman"/>
            </a:endParaRPr>
          </a:p>
          <a:p>
            <a:pPr>
              <a:lnSpc>
                <a:spcPct val="200000"/>
              </a:lnSpc>
            </a:pPr>
            <a:endParaRPr lang="en-US" sz="2400" dirty="0">
              <a:solidFill>
                <a:srgbClr val="333333"/>
              </a:solidFill>
              <a:latin typeface="Times New Roman"/>
              <a:ea typeface="Montserrat"/>
            </a:endParaRP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References</a:t>
            </a:r>
          </a:p>
        </p:txBody>
      </p:sp>
    </p:spTree>
    <p:extLst>
      <p:ext uri="{BB962C8B-B14F-4D97-AF65-F5344CB8AC3E}">
        <p14:creationId xmlns:p14="http://schemas.microsoft.com/office/powerpoint/2010/main" val="896386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C5A592-870A-0748-BF3C-C783DD1195CD}"/>
              </a:ext>
            </a:extLst>
          </p:cNvPr>
          <p:cNvSpPr/>
          <p:nvPr/>
        </p:nvSpPr>
        <p:spPr>
          <a:xfrm>
            <a:off x="0" y="0"/>
            <a:ext cx="12193587" cy="13716000"/>
          </a:xfrm>
          <a:prstGeom prst="rect">
            <a:avLst/>
          </a:prstGeom>
          <a:solidFill>
            <a:srgbClr val="EEEEEE"/>
          </a:solidFill>
          <a:ln w="19050">
            <a:solidFill>
              <a:srgbClr val="EEEE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200000"/>
              </a:lnSpc>
            </a:pPr>
            <a:r>
              <a:rPr lang="en-US" sz="13800" b="1" dirty="0">
                <a:solidFill>
                  <a:schemeClr val="dk1"/>
                </a:solidFill>
                <a:latin typeface="Montserrat"/>
                <a:sym typeface="Montserrat"/>
              </a:rPr>
              <a:t>Objective</a:t>
            </a:r>
          </a:p>
          <a:p>
            <a:pPr algn="ctr">
              <a:lnSpc>
                <a:spcPct val="200000"/>
              </a:lnSpc>
            </a:pPr>
            <a:endParaRPr lang="en-US" sz="6000" dirty="0"/>
          </a:p>
        </p:txBody>
      </p:sp>
      <p:sp>
        <p:nvSpPr>
          <p:cNvPr id="7" name="Rectangle 6">
            <a:extLst>
              <a:ext uri="{FF2B5EF4-FFF2-40B4-BE49-F238E27FC236}">
                <a16:creationId xmlns:a16="http://schemas.microsoft.com/office/drawing/2014/main" id="{19F32492-A748-174A-94DD-28CD95A3F24F}"/>
              </a:ext>
            </a:extLst>
          </p:cNvPr>
          <p:cNvSpPr/>
          <p:nvPr/>
        </p:nvSpPr>
        <p:spPr>
          <a:xfrm>
            <a:off x="12666133" y="460713"/>
            <a:ext cx="11311466" cy="127237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b="1" dirty="0">
                <a:solidFill>
                  <a:srgbClr val="3F88C5"/>
                </a:solidFill>
                <a:latin typeface="Montserrat"/>
                <a:sym typeface="Montserrat"/>
              </a:rPr>
              <a:t>Question:</a:t>
            </a:r>
          </a:p>
          <a:p>
            <a:r>
              <a:rPr lang="en-US" sz="2800" dirty="0">
                <a:solidFill>
                  <a:schemeClr val="dk1"/>
                </a:solidFill>
                <a:latin typeface="Montserrat"/>
              </a:rPr>
              <a:t>Lorem ipsum dolor sit </a:t>
            </a:r>
            <a:r>
              <a:rPr lang="en-US" sz="2800" dirty="0" err="1">
                <a:solidFill>
                  <a:schemeClr val="dk1"/>
                </a:solidFill>
                <a:latin typeface="Montserrat"/>
              </a:rPr>
              <a:t>amet</a:t>
            </a:r>
            <a:r>
              <a:rPr lang="en-US" sz="2800" dirty="0">
                <a:solidFill>
                  <a:schemeClr val="dk1"/>
                </a:solidFill>
                <a:latin typeface="Montserrat"/>
              </a:rPr>
              <a:t>, </a:t>
            </a:r>
            <a:r>
              <a:rPr lang="en-US" sz="2800" dirty="0" err="1">
                <a:solidFill>
                  <a:schemeClr val="dk1"/>
                </a:solidFill>
                <a:latin typeface="Montserrat"/>
              </a:rPr>
              <a:t>est</a:t>
            </a:r>
            <a:r>
              <a:rPr lang="en-US" sz="2800" dirty="0">
                <a:solidFill>
                  <a:schemeClr val="dk1"/>
                </a:solidFill>
                <a:latin typeface="Montserrat"/>
              </a:rPr>
              <a:t> et </a:t>
            </a:r>
            <a:r>
              <a:rPr lang="en-US" sz="2800" dirty="0" err="1">
                <a:solidFill>
                  <a:schemeClr val="dk1"/>
                </a:solidFill>
                <a:latin typeface="Montserrat"/>
              </a:rPr>
              <a:t>moderatius</a:t>
            </a:r>
            <a:r>
              <a:rPr lang="en-US" sz="2800" dirty="0">
                <a:solidFill>
                  <a:schemeClr val="dk1"/>
                </a:solidFill>
                <a:latin typeface="Montserrat"/>
              </a:rPr>
              <a:t> </a:t>
            </a:r>
            <a:r>
              <a:rPr lang="en-US" sz="2800" dirty="0" err="1">
                <a:solidFill>
                  <a:schemeClr val="dk1"/>
                </a:solidFill>
                <a:latin typeface="Montserrat"/>
              </a:rPr>
              <a:t>complectitur</a:t>
            </a:r>
            <a:r>
              <a:rPr lang="en-US" sz="2800" dirty="0">
                <a:solidFill>
                  <a:schemeClr val="dk1"/>
                </a:solidFill>
                <a:latin typeface="Montserrat"/>
              </a:rPr>
              <a:t>, ad vim </a:t>
            </a:r>
            <a:r>
              <a:rPr lang="en-US" sz="2800" dirty="0" err="1">
                <a:solidFill>
                  <a:schemeClr val="dk1"/>
                </a:solidFill>
                <a:latin typeface="Montserrat"/>
              </a:rPr>
              <a:t>errem</a:t>
            </a:r>
            <a:r>
              <a:rPr lang="en-US" sz="2800" dirty="0">
                <a:solidFill>
                  <a:schemeClr val="dk1"/>
                </a:solidFill>
                <a:latin typeface="Montserrat"/>
              </a:rPr>
              <a:t> </a:t>
            </a:r>
            <a:r>
              <a:rPr lang="en-US" sz="2800" dirty="0" err="1">
                <a:solidFill>
                  <a:schemeClr val="dk1"/>
                </a:solidFill>
                <a:latin typeface="Montserrat"/>
              </a:rPr>
              <a:t>alienum</a:t>
            </a:r>
            <a:r>
              <a:rPr lang="en-US" sz="2800" dirty="0">
                <a:solidFill>
                  <a:schemeClr val="dk1"/>
                </a:solidFill>
                <a:latin typeface="Montserrat"/>
              </a:rPr>
              <a:t>. Eu </a:t>
            </a:r>
            <a:r>
              <a:rPr lang="en-US" sz="2800" dirty="0" err="1">
                <a:solidFill>
                  <a:schemeClr val="dk1"/>
                </a:solidFill>
                <a:latin typeface="Montserrat"/>
              </a:rPr>
              <a:t>bonorum</a:t>
            </a:r>
            <a:r>
              <a:rPr lang="en-US" sz="2800" dirty="0">
                <a:solidFill>
                  <a:schemeClr val="dk1"/>
                </a:solidFill>
                <a:latin typeface="Montserrat"/>
              </a:rPr>
              <a:t> </a:t>
            </a:r>
            <a:r>
              <a:rPr lang="en-US" sz="2800" dirty="0" err="1">
                <a:solidFill>
                  <a:schemeClr val="dk1"/>
                </a:solidFill>
                <a:latin typeface="Montserrat"/>
              </a:rPr>
              <a:t>sapientem</a:t>
            </a:r>
            <a:r>
              <a:rPr lang="en-US" sz="2800" dirty="0">
                <a:solidFill>
                  <a:schemeClr val="dk1"/>
                </a:solidFill>
                <a:latin typeface="Montserrat"/>
              </a:rPr>
              <a:t> </a:t>
            </a:r>
            <a:r>
              <a:rPr lang="en-US" sz="2800" dirty="0" err="1">
                <a:solidFill>
                  <a:schemeClr val="dk1"/>
                </a:solidFill>
                <a:latin typeface="Montserrat"/>
              </a:rPr>
              <a:t>nam</a:t>
            </a:r>
            <a:r>
              <a:rPr lang="en-US" sz="2800" dirty="0">
                <a:solidFill>
                  <a:schemeClr val="dk1"/>
                </a:solidFill>
                <a:latin typeface="Montserrat"/>
              </a:rPr>
              <a:t>. </a:t>
            </a:r>
            <a:r>
              <a:rPr lang="en-US" sz="2800" dirty="0" err="1">
                <a:solidFill>
                  <a:schemeClr val="dk1"/>
                </a:solidFill>
                <a:latin typeface="Montserrat"/>
              </a:rPr>
              <a:t>Nec</a:t>
            </a:r>
            <a:r>
              <a:rPr lang="en-US" sz="2800" dirty="0">
                <a:solidFill>
                  <a:schemeClr val="dk1"/>
                </a:solidFill>
                <a:latin typeface="Montserrat"/>
              </a:rPr>
              <a:t> </a:t>
            </a:r>
            <a:r>
              <a:rPr lang="en-US" sz="2800" dirty="0" err="1">
                <a:solidFill>
                  <a:schemeClr val="dk1"/>
                </a:solidFill>
                <a:latin typeface="Montserrat"/>
              </a:rPr>
              <a:t>laboramus</a:t>
            </a:r>
            <a:r>
              <a:rPr lang="en-US" sz="2800" dirty="0">
                <a:solidFill>
                  <a:schemeClr val="dk1"/>
                </a:solidFill>
                <a:latin typeface="Montserrat"/>
              </a:rPr>
              <a:t> </a:t>
            </a:r>
            <a:r>
              <a:rPr lang="en-US" sz="2800" dirty="0" err="1">
                <a:solidFill>
                  <a:schemeClr val="dk1"/>
                </a:solidFill>
                <a:latin typeface="Montserrat"/>
              </a:rPr>
              <a:t>evertitur</a:t>
            </a:r>
            <a:r>
              <a:rPr lang="en-US" sz="2800" dirty="0">
                <a:solidFill>
                  <a:schemeClr val="dk1"/>
                </a:solidFill>
                <a:latin typeface="Montserrat"/>
              </a:rPr>
              <a:t> </a:t>
            </a:r>
            <a:r>
              <a:rPr lang="en-US" sz="2800" dirty="0" err="1">
                <a:solidFill>
                  <a:schemeClr val="dk1"/>
                </a:solidFill>
                <a:latin typeface="Montserrat"/>
              </a:rPr>
              <a:t>ei</a:t>
            </a:r>
            <a:r>
              <a:rPr lang="en-US" sz="2800" dirty="0">
                <a:solidFill>
                  <a:schemeClr val="dk1"/>
                </a:solidFill>
                <a:latin typeface="Montserrat"/>
              </a:rPr>
              <a:t>, tale </a:t>
            </a:r>
            <a:r>
              <a:rPr lang="en-US" sz="2800" dirty="0" err="1">
                <a:solidFill>
                  <a:schemeClr val="dk1"/>
                </a:solidFill>
                <a:latin typeface="Montserrat"/>
              </a:rPr>
              <a:t>harum</a:t>
            </a:r>
            <a:r>
              <a:rPr lang="en-US" sz="2800" dirty="0">
                <a:solidFill>
                  <a:schemeClr val="dk1"/>
                </a:solidFill>
                <a:latin typeface="Montserrat"/>
              </a:rPr>
              <a:t> quo et. Ut </a:t>
            </a:r>
            <a:r>
              <a:rPr lang="en-US" sz="2800" dirty="0" err="1">
                <a:solidFill>
                  <a:schemeClr val="dk1"/>
                </a:solidFill>
                <a:latin typeface="Montserrat"/>
              </a:rPr>
              <a:t>nibh</a:t>
            </a:r>
            <a:r>
              <a:rPr lang="en-US" sz="2800" dirty="0">
                <a:solidFill>
                  <a:schemeClr val="dk1"/>
                </a:solidFill>
                <a:latin typeface="Montserrat"/>
              </a:rPr>
              <a:t> partem </a:t>
            </a:r>
            <a:r>
              <a:rPr lang="en-US" sz="2800" dirty="0" err="1">
                <a:solidFill>
                  <a:schemeClr val="dk1"/>
                </a:solidFill>
                <a:latin typeface="Montserrat"/>
              </a:rPr>
              <a:t>eos</a:t>
            </a:r>
            <a:r>
              <a:rPr lang="en-US" sz="2800" dirty="0">
                <a:solidFill>
                  <a:schemeClr val="dk1"/>
                </a:solidFill>
                <a:latin typeface="Montserrat"/>
              </a:rPr>
              <a:t>, no </a:t>
            </a:r>
            <a:r>
              <a:rPr lang="en-US" sz="2800" dirty="0" err="1">
                <a:solidFill>
                  <a:schemeClr val="dk1"/>
                </a:solidFill>
                <a:latin typeface="Montserrat"/>
              </a:rPr>
              <a:t>atqui</a:t>
            </a:r>
            <a:r>
              <a:rPr lang="en-US" sz="2800" dirty="0">
                <a:solidFill>
                  <a:schemeClr val="dk1"/>
                </a:solidFill>
                <a:latin typeface="Montserrat"/>
              </a:rPr>
              <a:t> </a:t>
            </a:r>
            <a:r>
              <a:rPr lang="en-US" sz="2800" dirty="0" err="1">
                <a:solidFill>
                  <a:schemeClr val="dk1"/>
                </a:solidFill>
                <a:latin typeface="Montserrat"/>
              </a:rPr>
              <a:t>commodo</a:t>
            </a:r>
            <a:r>
              <a:rPr lang="en-US" sz="2800" dirty="0">
                <a:solidFill>
                  <a:schemeClr val="dk1"/>
                </a:solidFill>
                <a:latin typeface="Montserrat"/>
              </a:rPr>
              <a:t> </a:t>
            </a:r>
            <a:r>
              <a:rPr lang="en-US" sz="2800" dirty="0" err="1">
                <a:solidFill>
                  <a:schemeClr val="dk1"/>
                </a:solidFill>
                <a:latin typeface="Montserrat"/>
              </a:rPr>
              <a:t>pertinacia</a:t>
            </a:r>
            <a:r>
              <a:rPr lang="en-US" sz="2800" dirty="0">
                <a:solidFill>
                  <a:schemeClr val="dk1"/>
                </a:solidFill>
                <a:latin typeface="Montserrat"/>
              </a:rPr>
              <a:t> quo.</a:t>
            </a:r>
          </a:p>
          <a:p>
            <a:endParaRPr lang="en-US" sz="3600" b="1" dirty="0">
              <a:solidFill>
                <a:srgbClr val="3F88C5"/>
              </a:solidFill>
              <a:latin typeface="Montserrat"/>
              <a:sym typeface="Montserrat"/>
            </a:endParaRPr>
          </a:p>
          <a:p>
            <a:r>
              <a:rPr lang="en-US" sz="3600" b="1" dirty="0">
                <a:solidFill>
                  <a:srgbClr val="3F88C5"/>
                </a:solidFill>
                <a:latin typeface="Montserrat"/>
                <a:sym typeface="Montserrat"/>
              </a:rPr>
              <a:t>Problem:</a:t>
            </a:r>
          </a:p>
          <a:p>
            <a:r>
              <a:rPr lang="en-US" sz="2800" b="1" dirty="0">
                <a:solidFill>
                  <a:schemeClr val="dk1"/>
                </a:solidFill>
                <a:latin typeface="Montserrat"/>
              </a:rPr>
              <a:t>Bold </a:t>
            </a:r>
            <a:r>
              <a:rPr lang="en-US" sz="2800" b="1" dirty="0" err="1">
                <a:solidFill>
                  <a:schemeClr val="dk1"/>
                </a:solidFill>
                <a:latin typeface="Montserrat"/>
              </a:rPr>
              <a:t>impoart</a:t>
            </a:r>
            <a:r>
              <a:rPr lang="en-US" sz="2800" b="1" dirty="0">
                <a:solidFill>
                  <a:schemeClr val="dk1"/>
                </a:solidFill>
                <a:latin typeface="Montserrat"/>
              </a:rPr>
              <a:t> </a:t>
            </a:r>
            <a:r>
              <a:rPr lang="en-US" sz="2800" dirty="0">
                <a:solidFill>
                  <a:schemeClr val="dk1"/>
                </a:solidFill>
                <a:latin typeface="Montserrat"/>
              </a:rPr>
              <a:t>Lorem ipsum dolor sit </a:t>
            </a:r>
            <a:r>
              <a:rPr lang="en-US" sz="2800" dirty="0" err="1">
                <a:solidFill>
                  <a:schemeClr val="dk1"/>
                </a:solidFill>
                <a:latin typeface="Montserrat"/>
              </a:rPr>
              <a:t>amet</a:t>
            </a:r>
            <a:r>
              <a:rPr lang="en-US" sz="2800" dirty="0">
                <a:solidFill>
                  <a:schemeClr val="dk1"/>
                </a:solidFill>
                <a:latin typeface="Montserrat"/>
              </a:rPr>
              <a:t>, </a:t>
            </a:r>
            <a:r>
              <a:rPr lang="en-US" sz="2800" dirty="0" err="1">
                <a:solidFill>
                  <a:schemeClr val="dk1"/>
                </a:solidFill>
                <a:latin typeface="Montserrat"/>
              </a:rPr>
              <a:t>est</a:t>
            </a:r>
            <a:r>
              <a:rPr lang="en-US" sz="2800" dirty="0">
                <a:solidFill>
                  <a:schemeClr val="dk1"/>
                </a:solidFill>
                <a:latin typeface="Montserrat"/>
              </a:rPr>
              <a:t> et </a:t>
            </a:r>
            <a:r>
              <a:rPr lang="en-US" sz="2800" dirty="0" err="1">
                <a:solidFill>
                  <a:schemeClr val="dk1"/>
                </a:solidFill>
                <a:latin typeface="Montserrat"/>
              </a:rPr>
              <a:t>moderatius</a:t>
            </a:r>
            <a:r>
              <a:rPr lang="en-US" sz="2800" dirty="0">
                <a:solidFill>
                  <a:schemeClr val="dk1"/>
                </a:solidFill>
                <a:latin typeface="Montserrat"/>
              </a:rPr>
              <a:t> </a:t>
            </a:r>
            <a:r>
              <a:rPr lang="en-US" sz="2800" dirty="0" err="1">
                <a:solidFill>
                  <a:schemeClr val="dk1"/>
                </a:solidFill>
                <a:latin typeface="Montserrat"/>
              </a:rPr>
              <a:t>complectitur</a:t>
            </a:r>
            <a:r>
              <a:rPr lang="en-US" sz="2800" dirty="0">
                <a:solidFill>
                  <a:schemeClr val="dk1"/>
                </a:solidFill>
                <a:latin typeface="Montserrat"/>
              </a:rPr>
              <a:t>, ad vim </a:t>
            </a:r>
            <a:r>
              <a:rPr lang="en-US" sz="2800" dirty="0" err="1">
                <a:solidFill>
                  <a:schemeClr val="dk1"/>
                </a:solidFill>
                <a:latin typeface="Montserrat"/>
              </a:rPr>
              <a:t>errem</a:t>
            </a:r>
            <a:r>
              <a:rPr lang="en-US" sz="2800" dirty="0">
                <a:solidFill>
                  <a:schemeClr val="dk1"/>
                </a:solidFill>
                <a:latin typeface="Montserrat"/>
              </a:rPr>
              <a:t> </a:t>
            </a:r>
            <a:r>
              <a:rPr lang="en-US" sz="2800" dirty="0" err="1">
                <a:solidFill>
                  <a:schemeClr val="dk1"/>
                </a:solidFill>
                <a:latin typeface="Montserrat"/>
              </a:rPr>
              <a:t>alienum</a:t>
            </a:r>
            <a:r>
              <a:rPr lang="en-US" sz="2800" dirty="0">
                <a:solidFill>
                  <a:schemeClr val="dk1"/>
                </a:solidFill>
                <a:latin typeface="Montserrat"/>
              </a:rPr>
              <a:t>. Eu </a:t>
            </a:r>
            <a:r>
              <a:rPr lang="en-US" sz="2800" dirty="0" err="1">
                <a:solidFill>
                  <a:schemeClr val="dk1"/>
                </a:solidFill>
                <a:latin typeface="Montserrat"/>
              </a:rPr>
              <a:t>bonorum</a:t>
            </a:r>
            <a:r>
              <a:rPr lang="en-US" sz="2800" dirty="0">
                <a:solidFill>
                  <a:schemeClr val="dk1"/>
                </a:solidFill>
                <a:latin typeface="Montserrat"/>
              </a:rPr>
              <a:t> </a:t>
            </a:r>
            <a:r>
              <a:rPr lang="en-US" sz="2800" dirty="0" err="1">
                <a:solidFill>
                  <a:schemeClr val="dk1"/>
                </a:solidFill>
                <a:latin typeface="Montserrat"/>
              </a:rPr>
              <a:t>sapientem</a:t>
            </a:r>
            <a:r>
              <a:rPr lang="en-US" sz="2800" dirty="0">
                <a:solidFill>
                  <a:schemeClr val="dk1"/>
                </a:solidFill>
                <a:latin typeface="Montserrat"/>
              </a:rPr>
              <a:t> </a:t>
            </a:r>
            <a:r>
              <a:rPr lang="en-US" sz="2800" dirty="0" err="1">
                <a:solidFill>
                  <a:schemeClr val="dk1"/>
                </a:solidFill>
                <a:latin typeface="Montserrat"/>
              </a:rPr>
              <a:t>nam</a:t>
            </a:r>
            <a:r>
              <a:rPr lang="en-US" sz="2800" dirty="0">
                <a:solidFill>
                  <a:schemeClr val="dk1"/>
                </a:solidFill>
                <a:latin typeface="Montserrat"/>
              </a:rPr>
              <a:t>. </a:t>
            </a:r>
            <a:r>
              <a:rPr lang="en-US" sz="2800" dirty="0" err="1">
                <a:solidFill>
                  <a:schemeClr val="dk1"/>
                </a:solidFill>
                <a:latin typeface="Montserrat"/>
              </a:rPr>
              <a:t>Nec</a:t>
            </a:r>
            <a:r>
              <a:rPr lang="en-US" sz="2800" dirty="0">
                <a:solidFill>
                  <a:schemeClr val="dk1"/>
                </a:solidFill>
                <a:latin typeface="Montserrat"/>
              </a:rPr>
              <a:t> </a:t>
            </a:r>
            <a:r>
              <a:rPr lang="en-US" sz="2800" dirty="0" err="1">
                <a:solidFill>
                  <a:schemeClr val="dk1"/>
                </a:solidFill>
                <a:latin typeface="Montserrat"/>
              </a:rPr>
              <a:t>laboramus</a:t>
            </a:r>
            <a:r>
              <a:rPr lang="en-US" sz="2800" dirty="0">
                <a:solidFill>
                  <a:schemeClr val="dk1"/>
                </a:solidFill>
                <a:latin typeface="Montserrat"/>
              </a:rPr>
              <a:t> </a:t>
            </a:r>
            <a:r>
              <a:rPr lang="en-US" sz="2800" dirty="0" err="1">
                <a:solidFill>
                  <a:schemeClr val="dk1"/>
                </a:solidFill>
                <a:latin typeface="Montserrat"/>
              </a:rPr>
              <a:t>evertitur</a:t>
            </a:r>
            <a:r>
              <a:rPr lang="en-US" sz="2800" dirty="0">
                <a:solidFill>
                  <a:schemeClr val="dk1"/>
                </a:solidFill>
                <a:latin typeface="Montserrat"/>
              </a:rPr>
              <a:t> </a:t>
            </a:r>
            <a:r>
              <a:rPr lang="en-US" sz="2800" dirty="0" err="1">
                <a:solidFill>
                  <a:schemeClr val="dk1"/>
                </a:solidFill>
                <a:latin typeface="Montserrat"/>
              </a:rPr>
              <a:t>ei</a:t>
            </a:r>
            <a:r>
              <a:rPr lang="en-US" sz="2800" dirty="0">
                <a:solidFill>
                  <a:schemeClr val="dk1"/>
                </a:solidFill>
                <a:latin typeface="Montserrat"/>
              </a:rPr>
              <a:t>, tale </a:t>
            </a:r>
            <a:r>
              <a:rPr lang="en-US" sz="2800" dirty="0" err="1">
                <a:solidFill>
                  <a:schemeClr val="dk1"/>
                </a:solidFill>
                <a:latin typeface="Montserrat"/>
              </a:rPr>
              <a:t>harum</a:t>
            </a:r>
            <a:r>
              <a:rPr lang="en-US" sz="2800" dirty="0">
                <a:solidFill>
                  <a:schemeClr val="dk1"/>
                </a:solidFill>
                <a:latin typeface="Montserrat"/>
              </a:rPr>
              <a:t> quo et. Ut </a:t>
            </a:r>
            <a:r>
              <a:rPr lang="en-US" sz="2800" dirty="0" err="1">
                <a:solidFill>
                  <a:schemeClr val="dk1"/>
                </a:solidFill>
                <a:latin typeface="Montserrat"/>
              </a:rPr>
              <a:t>nibh</a:t>
            </a:r>
            <a:r>
              <a:rPr lang="en-US" sz="2800" dirty="0">
                <a:solidFill>
                  <a:schemeClr val="dk1"/>
                </a:solidFill>
                <a:latin typeface="Montserrat"/>
              </a:rPr>
              <a:t> partem </a:t>
            </a:r>
            <a:r>
              <a:rPr lang="en-US" sz="2800" dirty="0" err="1">
                <a:solidFill>
                  <a:schemeClr val="dk1"/>
                </a:solidFill>
                <a:latin typeface="Montserrat"/>
              </a:rPr>
              <a:t>eos</a:t>
            </a:r>
            <a:r>
              <a:rPr lang="en-US" sz="2800" dirty="0">
                <a:solidFill>
                  <a:schemeClr val="dk1"/>
                </a:solidFill>
                <a:latin typeface="Montserrat"/>
              </a:rPr>
              <a:t>, no </a:t>
            </a:r>
            <a:r>
              <a:rPr lang="en-US" sz="2800" dirty="0" err="1">
                <a:solidFill>
                  <a:schemeClr val="dk1"/>
                </a:solidFill>
                <a:latin typeface="Montserrat"/>
              </a:rPr>
              <a:t>atqui</a:t>
            </a:r>
            <a:r>
              <a:rPr lang="en-US" sz="2800" dirty="0">
                <a:solidFill>
                  <a:schemeClr val="dk1"/>
                </a:solidFill>
                <a:latin typeface="Montserrat"/>
              </a:rPr>
              <a:t> </a:t>
            </a:r>
            <a:r>
              <a:rPr lang="en-US" sz="2800" dirty="0" err="1">
                <a:solidFill>
                  <a:schemeClr val="dk1"/>
                </a:solidFill>
                <a:latin typeface="Montserrat"/>
              </a:rPr>
              <a:t>commodo</a:t>
            </a:r>
            <a:r>
              <a:rPr lang="en-US" sz="2800" dirty="0">
                <a:solidFill>
                  <a:schemeClr val="dk1"/>
                </a:solidFill>
                <a:latin typeface="Montserrat"/>
              </a:rPr>
              <a:t> </a:t>
            </a:r>
            <a:r>
              <a:rPr lang="en-US" sz="2800" dirty="0" err="1">
                <a:solidFill>
                  <a:schemeClr val="dk1"/>
                </a:solidFill>
                <a:latin typeface="Montserrat"/>
              </a:rPr>
              <a:t>pertinacia</a:t>
            </a:r>
            <a:r>
              <a:rPr lang="en-US" sz="2800" dirty="0">
                <a:solidFill>
                  <a:schemeClr val="dk1"/>
                </a:solidFill>
                <a:latin typeface="Montserrat"/>
              </a:rPr>
              <a:t> quo.</a:t>
            </a:r>
          </a:p>
          <a:p>
            <a:endParaRPr lang="en-US" sz="2800" dirty="0">
              <a:solidFill>
                <a:schemeClr val="dk1"/>
              </a:solidFill>
              <a:latin typeface="Montserrat"/>
            </a:endParaRPr>
          </a:p>
          <a:p>
            <a:r>
              <a:rPr lang="en-US" sz="3600" b="1" dirty="0">
                <a:solidFill>
                  <a:srgbClr val="3F88C5"/>
                </a:solidFill>
                <a:latin typeface="Montserrat"/>
              </a:rPr>
              <a:t>Rationale</a:t>
            </a:r>
            <a:r>
              <a:rPr lang="en-US" sz="3600" dirty="0">
                <a:solidFill>
                  <a:srgbClr val="3F88C5"/>
                </a:solidFill>
                <a:latin typeface="Montserrat"/>
              </a:rPr>
              <a:t>:</a:t>
            </a:r>
          </a:p>
          <a:p>
            <a:r>
              <a:rPr lang="en-US" sz="2800" b="1" dirty="0">
                <a:solidFill>
                  <a:schemeClr val="dk1"/>
                </a:solidFill>
                <a:latin typeface="Montserrat"/>
              </a:rPr>
              <a:t>Current process </a:t>
            </a:r>
            <a:r>
              <a:rPr lang="en-US" sz="2800" dirty="0">
                <a:solidFill>
                  <a:schemeClr val="dk1"/>
                </a:solidFill>
                <a:latin typeface="Montserrat"/>
              </a:rPr>
              <a:t>Lorem ipsum dolor sit </a:t>
            </a:r>
            <a:r>
              <a:rPr lang="en-US" sz="2800" dirty="0" err="1">
                <a:solidFill>
                  <a:schemeClr val="dk1"/>
                </a:solidFill>
                <a:latin typeface="Montserrat"/>
              </a:rPr>
              <a:t>amet</a:t>
            </a:r>
            <a:r>
              <a:rPr lang="en-US" sz="2800" dirty="0">
                <a:solidFill>
                  <a:schemeClr val="dk1"/>
                </a:solidFill>
                <a:latin typeface="Montserrat"/>
              </a:rPr>
              <a:t>, </a:t>
            </a:r>
            <a:r>
              <a:rPr lang="en-US" sz="2800" dirty="0" err="1">
                <a:solidFill>
                  <a:schemeClr val="dk1"/>
                </a:solidFill>
                <a:latin typeface="Montserrat"/>
              </a:rPr>
              <a:t>est</a:t>
            </a:r>
            <a:r>
              <a:rPr lang="en-US" sz="2800" dirty="0">
                <a:solidFill>
                  <a:schemeClr val="dk1"/>
                </a:solidFill>
                <a:latin typeface="Montserrat"/>
              </a:rPr>
              <a:t> et </a:t>
            </a:r>
            <a:r>
              <a:rPr lang="en-US" sz="2800" dirty="0" err="1">
                <a:solidFill>
                  <a:schemeClr val="dk1"/>
                </a:solidFill>
                <a:latin typeface="Montserrat"/>
              </a:rPr>
              <a:t>moderatius</a:t>
            </a:r>
            <a:r>
              <a:rPr lang="en-US" sz="2800" dirty="0">
                <a:solidFill>
                  <a:schemeClr val="dk1"/>
                </a:solidFill>
                <a:latin typeface="Montserrat"/>
              </a:rPr>
              <a:t> </a:t>
            </a:r>
            <a:r>
              <a:rPr lang="en-US" sz="2800" dirty="0" err="1">
                <a:solidFill>
                  <a:schemeClr val="dk1"/>
                </a:solidFill>
                <a:latin typeface="Montserrat"/>
              </a:rPr>
              <a:t>complectitur</a:t>
            </a:r>
            <a:r>
              <a:rPr lang="en-US" sz="2800" dirty="0">
                <a:solidFill>
                  <a:schemeClr val="dk1"/>
                </a:solidFill>
                <a:latin typeface="Montserrat"/>
              </a:rPr>
              <a:t>, ad vim </a:t>
            </a:r>
            <a:r>
              <a:rPr lang="en-US" sz="2800" dirty="0" err="1">
                <a:solidFill>
                  <a:schemeClr val="dk1"/>
                </a:solidFill>
                <a:latin typeface="Montserrat"/>
              </a:rPr>
              <a:t>errem</a:t>
            </a:r>
            <a:r>
              <a:rPr lang="en-US" sz="2800" dirty="0">
                <a:solidFill>
                  <a:schemeClr val="dk1"/>
                </a:solidFill>
                <a:latin typeface="Montserrat"/>
              </a:rPr>
              <a:t> </a:t>
            </a:r>
            <a:r>
              <a:rPr lang="en-US" sz="2800" dirty="0" err="1">
                <a:solidFill>
                  <a:schemeClr val="dk1"/>
                </a:solidFill>
                <a:latin typeface="Montserrat"/>
              </a:rPr>
              <a:t>alienum</a:t>
            </a:r>
            <a:r>
              <a:rPr lang="en-US" sz="2800" dirty="0">
                <a:solidFill>
                  <a:schemeClr val="dk1"/>
                </a:solidFill>
                <a:latin typeface="Montserrat"/>
              </a:rPr>
              <a:t>. Eu </a:t>
            </a:r>
            <a:r>
              <a:rPr lang="en-US" sz="2800" dirty="0" err="1">
                <a:solidFill>
                  <a:schemeClr val="dk1"/>
                </a:solidFill>
                <a:latin typeface="Montserrat"/>
              </a:rPr>
              <a:t>bonorum</a:t>
            </a:r>
            <a:r>
              <a:rPr lang="en-US" sz="2800" dirty="0">
                <a:solidFill>
                  <a:schemeClr val="dk1"/>
                </a:solidFill>
                <a:latin typeface="Montserrat"/>
              </a:rPr>
              <a:t> </a:t>
            </a:r>
            <a:r>
              <a:rPr lang="en-US" sz="2800" dirty="0" err="1">
                <a:solidFill>
                  <a:schemeClr val="dk1"/>
                </a:solidFill>
                <a:latin typeface="Montserrat"/>
              </a:rPr>
              <a:t>sapientem</a:t>
            </a:r>
            <a:r>
              <a:rPr lang="en-US" sz="2800" dirty="0">
                <a:solidFill>
                  <a:schemeClr val="dk1"/>
                </a:solidFill>
                <a:latin typeface="Montserrat"/>
              </a:rPr>
              <a:t> </a:t>
            </a:r>
            <a:r>
              <a:rPr lang="en-US" sz="2800" dirty="0" err="1">
                <a:solidFill>
                  <a:schemeClr val="dk1"/>
                </a:solidFill>
                <a:latin typeface="Montserrat"/>
              </a:rPr>
              <a:t>nam</a:t>
            </a:r>
            <a:r>
              <a:rPr lang="en-US" sz="2800" dirty="0">
                <a:solidFill>
                  <a:schemeClr val="dk1"/>
                </a:solidFill>
                <a:latin typeface="Montserrat"/>
              </a:rPr>
              <a:t>. </a:t>
            </a:r>
            <a:r>
              <a:rPr lang="en-US" sz="2800" dirty="0" err="1">
                <a:solidFill>
                  <a:schemeClr val="dk1"/>
                </a:solidFill>
                <a:latin typeface="Montserrat"/>
              </a:rPr>
              <a:t>Nec</a:t>
            </a:r>
            <a:r>
              <a:rPr lang="en-US" sz="2800" dirty="0">
                <a:solidFill>
                  <a:schemeClr val="dk1"/>
                </a:solidFill>
                <a:latin typeface="Montserrat"/>
              </a:rPr>
              <a:t> </a:t>
            </a:r>
            <a:r>
              <a:rPr lang="en-US" sz="2800" dirty="0" err="1">
                <a:solidFill>
                  <a:schemeClr val="dk1"/>
                </a:solidFill>
                <a:latin typeface="Montserrat"/>
              </a:rPr>
              <a:t>laboramus</a:t>
            </a:r>
            <a:r>
              <a:rPr lang="en-US" sz="2800" dirty="0">
                <a:solidFill>
                  <a:schemeClr val="dk1"/>
                </a:solidFill>
                <a:latin typeface="Montserrat"/>
              </a:rPr>
              <a:t> </a:t>
            </a:r>
            <a:r>
              <a:rPr lang="en-US" sz="2800" dirty="0" err="1">
                <a:solidFill>
                  <a:schemeClr val="dk1"/>
                </a:solidFill>
                <a:latin typeface="Montserrat"/>
              </a:rPr>
              <a:t>evertitur</a:t>
            </a:r>
            <a:r>
              <a:rPr lang="en-US" sz="2800" dirty="0">
                <a:solidFill>
                  <a:schemeClr val="dk1"/>
                </a:solidFill>
                <a:latin typeface="Montserrat"/>
              </a:rPr>
              <a:t> </a:t>
            </a:r>
            <a:r>
              <a:rPr lang="en-US" sz="2800" dirty="0" err="1">
                <a:solidFill>
                  <a:schemeClr val="dk1"/>
                </a:solidFill>
                <a:latin typeface="Montserrat"/>
              </a:rPr>
              <a:t>ei</a:t>
            </a:r>
            <a:r>
              <a:rPr lang="en-US" sz="2800" dirty="0">
                <a:solidFill>
                  <a:schemeClr val="dk1"/>
                </a:solidFill>
                <a:latin typeface="Montserrat"/>
              </a:rPr>
              <a:t>, tale </a:t>
            </a:r>
            <a:r>
              <a:rPr lang="en-US" sz="2800" dirty="0" err="1">
                <a:solidFill>
                  <a:schemeClr val="dk1"/>
                </a:solidFill>
                <a:latin typeface="Montserrat"/>
              </a:rPr>
              <a:t>harum</a:t>
            </a:r>
            <a:r>
              <a:rPr lang="en-US" sz="2800" dirty="0">
                <a:solidFill>
                  <a:schemeClr val="dk1"/>
                </a:solidFill>
                <a:latin typeface="Montserrat"/>
              </a:rPr>
              <a:t> quo et. Ut </a:t>
            </a:r>
            <a:r>
              <a:rPr lang="en-US" sz="2800" dirty="0" err="1">
                <a:solidFill>
                  <a:schemeClr val="dk1"/>
                </a:solidFill>
                <a:latin typeface="Montserrat"/>
              </a:rPr>
              <a:t>nibh</a:t>
            </a:r>
            <a:r>
              <a:rPr lang="en-US" sz="2800" dirty="0">
                <a:solidFill>
                  <a:schemeClr val="dk1"/>
                </a:solidFill>
                <a:latin typeface="Montserrat"/>
              </a:rPr>
              <a:t> partem </a:t>
            </a:r>
            <a:r>
              <a:rPr lang="en-US" sz="2800" dirty="0" err="1">
                <a:solidFill>
                  <a:schemeClr val="dk1"/>
                </a:solidFill>
                <a:latin typeface="Montserrat"/>
              </a:rPr>
              <a:t>eos</a:t>
            </a:r>
            <a:r>
              <a:rPr lang="en-US" sz="2800" dirty="0">
                <a:solidFill>
                  <a:schemeClr val="dk1"/>
                </a:solidFill>
                <a:latin typeface="Montserrat"/>
              </a:rPr>
              <a:t>, no </a:t>
            </a:r>
            <a:r>
              <a:rPr lang="en-US" sz="2800" dirty="0" err="1">
                <a:solidFill>
                  <a:schemeClr val="dk1"/>
                </a:solidFill>
                <a:latin typeface="Montserrat"/>
              </a:rPr>
              <a:t>atqui</a:t>
            </a:r>
            <a:r>
              <a:rPr lang="en-US" sz="2800" dirty="0">
                <a:solidFill>
                  <a:schemeClr val="dk1"/>
                </a:solidFill>
                <a:latin typeface="Montserrat"/>
              </a:rPr>
              <a:t> </a:t>
            </a:r>
            <a:r>
              <a:rPr lang="en-US" sz="2800" dirty="0" err="1">
                <a:solidFill>
                  <a:schemeClr val="dk1"/>
                </a:solidFill>
                <a:latin typeface="Montserrat"/>
              </a:rPr>
              <a:t>commodo</a:t>
            </a:r>
            <a:r>
              <a:rPr lang="en-US" sz="2800" dirty="0">
                <a:solidFill>
                  <a:schemeClr val="dk1"/>
                </a:solidFill>
                <a:latin typeface="Montserrat"/>
              </a:rPr>
              <a:t> </a:t>
            </a:r>
            <a:r>
              <a:rPr lang="en-US" sz="2800" dirty="0" err="1">
                <a:solidFill>
                  <a:schemeClr val="dk1"/>
                </a:solidFill>
                <a:latin typeface="Montserrat"/>
              </a:rPr>
              <a:t>pertinacia</a:t>
            </a:r>
            <a:r>
              <a:rPr lang="en-US" sz="2800" dirty="0">
                <a:solidFill>
                  <a:schemeClr val="dk1"/>
                </a:solidFill>
                <a:latin typeface="Montserrat"/>
              </a:rPr>
              <a:t> quo. Lorem ipsum dolor sit </a:t>
            </a:r>
            <a:r>
              <a:rPr lang="en-US" sz="2800" dirty="0" err="1">
                <a:solidFill>
                  <a:schemeClr val="dk1"/>
                </a:solidFill>
                <a:latin typeface="Montserrat"/>
              </a:rPr>
              <a:t>amet</a:t>
            </a:r>
            <a:r>
              <a:rPr lang="en-US" sz="2800" dirty="0">
                <a:solidFill>
                  <a:schemeClr val="dk1"/>
                </a:solidFill>
                <a:latin typeface="Montserrat"/>
              </a:rPr>
              <a:t>, </a:t>
            </a:r>
            <a:r>
              <a:rPr lang="en-US" sz="2800" dirty="0" err="1">
                <a:solidFill>
                  <a:schemeClr val="dk1"/>
                </a:solidFill>
                <a:latin typeface="Montserrat"/>
              </a:rPr>
              <a:t>est</a:t>
            </a:r>
            <a:r>
              <a:rPr lang="en-US" sz="2800" dirty="0">
                <a:solidFill>
                  <a:schemeClr val="dk1"/>
                </a:solidFill>
                <a:latin typeface="Montserrat"/>
              </a:rPr>
              <a:t> et </a:t>
            </a:r>
            <a:r>
              <a:rPr lang="en-US" sz="2800" dirty="0" err="1">
                <a:solidFill>
                  <a:schemeClr val="dk1"/>
                </a:solidFill>
                <a:latin typeface="Montserrat"/>
              </a:rPr>
              <a:t>moderatius</a:t>
            </a:r>
            <a:r>
              <a:rPr lang="en-US" sz="2800" dirty="0">
                <a:solidFill>
                  <a:schemeClr val="dk1"/>
                </a:solidFill>
                <a:latin typeface="Montserrat"/>
              </a:rPr>
              <a:t> </a:t>
            </a:r>
            <a:r>
              <a:rPr lang="en-US" sz="2800" dirty="0" err="1">
                <a:solidFill>
                  <a:schemeClr val="dk1"/>
                </a:solidFill>
                <a:latin typeface="Montserrat"/>
              </a:rPr>
              <a:t>complectitur</a:t>
            </a:r>
            <a:r>
              <a:rPr lang="en-US" sz="2800" dirty="0">
                <a:solidFill>
                  <a:schemeClr val="dk1"/>
                </a:solidFill>
                <a:latin typeface="Montserrat"/>
              </a:rPr>
              <a:t>, ad vim </a:t>
            </a:r>
            <a:r>
              <a:rPr lang="en-US" sz="2800" dirty="0" err="1">
                <a:solidFill>
                  <a:schemeClr val="dk1"/>
                </a:solidFill>
                <a:latin typeface="Montserrat"/>
              </a:rPr>
              <a:t>errem</a:t>
            </a:r>
            <a:r>
              <a:rPr lang="en-US" sz="2800" dirty="0">
                <a:solidFill>
                  <a:schemeClr val="dk1"/>
                </a:solidFill>
                <a:latin typeface="Montserrat"/>
              </a:rPr>
              <a:t> </a:t>
            </a:r>
            <a:r>
              <a:rPr lang="en-US" sz="2800" dirty="0" err="1">
                <a:solidFill>
                  <a:schemeClr val="dk1"/>
                </a:solidFill>
                <a:latin typeface="Montserrat"/>
              </a:rPr>
              <a:t>alienum</a:t>
            </a:r>
            <a:r>
              <a:rPr lang="en-US" sz="2800" dirty="0">
                <a:solidFill>
                  <a:schemeClr val="dk1"/>
                </a:solidFill>
                <a:latin typeface="Montserrat"/>
              </a:rPr>
              <a:t>. Eu </a:t>
            </a:r>
            <a:r>
              <a:rPr lang="en-US" sz="2800" dirty="0" err="1">
                <a:solidFill>
                  <a:schemeClr val="dk1"/>
                </a:solidFill>
                <a:latin typeface="Montserrat"/>
              </a:rPr>
              <a:t>bonorum</a:t>
            </a:r>
            <a:r>
              <a:rPr lang="en-US" sz="2800" dirty="0">
                <a:solidFill>
                  <a:schemeClr val="dk1"/>
                </a:solidFill>
                <a:latin typeface="Montserrat"/>
              </a:rPr>
              <a:t> </a:t>
            </a:r>
            <a:r>
              <a:rPr lang="en-US" sz="2800" dirty="0" err="1">
                <a:solidFill>
                  <a:schemeClr val="dk1"/>
                </a:solidFill>
                <a:latin typeface="Montserrat"/>
              </a:rPr>
              <a:t>sapientem</a:t>
            </a:r>
            <a:r>
              <a:rPr lang="en-US" sz="2800" dirty="0">
                <a:solidFill>
                  <a:schemeClr val="dk1"/>
                </a:solidFill>
                <a:latin typeface="Montserrat"/>
              </a:rPr>
              <a:t> </a:t>
            </a:r>
            <a:r>
              <a:rPr lang="en-US" sz="2800" dirty="0" err="1">
                <a:solidFill>
                  <a:schemeClr val="dk1"/>
                </a:solidFill>
                <a:latin typeface="Montserrat"/>
              </a:rPr>
              <a:t>nam</a:t>
            </a:r>
            <a:r>
              <a:rPr lang="en-US" sz="2800" dirty="0">
                <a:solidFill>
                  <a:schemeClr val="dk1"/>
                </a:solidFill>
                <a:latin typeface="Montserrat"/>
              </a:rPr>
              <a:t>. </a:t>
            </a:r>
            <a:r>
              <a:rPr lang="en-US" sz="2800" dirty="0" err="1">
                <a:solidFill>
                  <a:schemeClr val="dk1"/>
                </a:solidFill>
                <a:latin typeface="Montserrat"/>
              </a:rPr>
              <a:t>Nec</a:t>
            </a:r>
            <a:r>
              <a:rPr lang="en-US" sz="2800" dirty="0">
                <a:solidFill>
                  <a:schemeClr val="dk1"/>
                </a:solidFill>
                <a:latin typeface="Montserrat"/>
              </a:rPr>
              <a:t> </a:t>
            </a:r>
            <a:r>
              <a:rPr lang="en-US" sz="2800" dirty="0" err="1">
                <a:solidFill>
                  <a:schemeClr val="dk1"/>
                </a:solidFill>
                <a:latin typeface="Montserrat"/>
              </a:rPr>
              <a:t>laboramus</a:t>
            </a:r>
            <a:r>
              <a:rPr lang="en-US" sz="2800" dirty="0">
                <a:solidFill>
                  <a:schemeClr val="dk1"/>
                </a:solidFill>
                <a:latin typeface="Montserrat"/>
              </a:rPr>
              <a:t> </a:t>
            </a:r>
            <a:r>
              <a:rPr lang="en-US" sz="2800" dirty="0" err="1">
                <a:solidFill>
                  <a:schemeClr val="dk1"/>
                </a:solidFill>
                <a:latin typeface="Montserrat"/>
              </a:rPr>
              <a:t>evertitur</a:t>
            </a:r>
            <a:r>
              <a:rPr lang="en-US" sz="2800" dirty="0">
                <a:solidFill>
                  <a:schemeClr val="dk1"/>
                </a:solidFill>
                <a:latin typeface="Montserrat"/>
              </a:rPr>
              <a:t> </a:t>
            </a:r>
            <a:r>
              <a:rPr lang="en-US" sz="2800" dirty="0" err="1">
                <a:solidFill>
                  <a:schemeClr val="dk1"/>
                </a:solidFill>
                <a:latin typeface="Montserrat"/>
              </a:rPr>
              <a:t>ei</a:t>
            </a:r>
            <a:r>
              <a:rPr lang="en-US" sz="2800" dirty="0">
                <a:solidFill>
                  <a:schemeClr val="dk1"/>
                </a:solidFill>
                <a:latin typeface="Montserrat"/>
              </a:rPr>
              <a:t>, tale </a:t>
            </a:r>
            <a:r>
              <a:rPr lang="en-US" sz="2800" dirty="0" err="1">
                <a:solidFill>
                  <a:schemeClr val="dk1"/>
                </a:solidFill>
                <a:latin typeface="Montserrat"/>
              </a:rPr>
              <a:t>harum</a:t>
            </a:r>
            <a:r>
              <a:rPr lang="en-US" sz="2800" dirty="0">
                <a:solidFill>
                  <a:schemeClr val="dk1"/>
                </a:solidFill>
                <a:latin typeface="Montserrat"/>
              </a:rPr>
              <a:t> quo et. Ut </a:t>
            </a:r>
            <a:r>
              <a:rPr lang="en-US" sz="2800" dirty="0" err="1">
                <a:solidFill>
                  <a:schemeClr val="dk1"/>
                </a:solidFill>
                <a:latin typeface="Montserrat"/>
              </a:rPr>
              <a:t>nibh</a:t>
            </a:r>
            <a:r>
              <a:rPr lang="en-US" sz="2800" dirty="0">
                <a:solidFill>
                  <a:schemeClr val="dk1"/>
                </a:solidFill>
                <a:latin typeface="Montserrat"/>
              </a:rPr>
              <a:t> partem </a:t>
            </a:r>
            <a:r>
              <a:rPr lang="en-US" sz="2800" dirty="0" err="1">
                <a:solidFill>
                  <a:schemeClr val="dk1"/>
                </a:solidFill>
                <a:latin typeface="Montserrat"/>
              </a:rPr>
              <a:t>eos</a:t>
            </a:r>
            <a:r>
              <a:rPr lang="en-US" sz="2800" dirty="0">
                <a:solidFill>
                  <a:schemeClr val="dk1"/>
                </a:solidFill>
                <a:latin typeface="Montserrat"/>
              </a:rPr>
              <a:t>, no </a:t>
            </a:r>
            <a:r>
              <a:rPr lang="en-US" sz="2800" dirty="0" err="1">
                <a:solidFill>
                  <a:schemeClr val="dk1"/>
                </a:solidFill>
                <a:latin typeface="Montserrat"/>
              </a:rPr>
              <a:t>atqui</a:t>
            </a:r>
            <a:r>
              <a:rPr lang="en-US" sz="2800" dirty="0">
                <a:solidFill>
                  <a:schemeClr val="dk1"/>
                </a:solidFill>
                <a:latin typeface="Montserrat"/>
              </a:rPr>
              <a:t> </a:t>
            </a:r>
            <a:r>
              <a:rPr lang="en-US" sz="2800" dirty="0" err="1">
                <a:solidFill>
                  <a:schemeClr val="dk1"/>
                </a:solidFill>
                <a:latin typeface="Montserrat"/>
              </a:rPr>
              <a:t>commodo</a:t>
            </a:r>
            <a:r>
              <a:rPr lang="en-US" sz="2800" dirty="0">
                <a:solidFill>
                  <a:schemeClr val="dk1"/>
                </a:solidFill>
                <a:latin typeface="Montserrat"/>
              </a:rPr>
              <a:t> </a:t>
            </a:r>
            <a:r>
              <a:rPr lang="en-US" sz="2800" dirty="0" err="1">
                <a:solidFill>
                  <a:schemeClr val="dk1"/>
                </a:solidFill>
                <a:latin typeface="Montserrat"/>
              </a:rPr>
              <a:t>pertinacia</a:t>
            </a:r>
            <a:r>
              <a:rPr lang="en-US" sz="2800" dirty="0">
                <a:solidFill>
                  <a:schemeClr val="dk1"/>
                </a:solidFill>
                <a:latin typeface="Montserrat"/>
              </a:rPr>
              <a:t> quo.</a:t>
            </a:r>
          </a:p>
          <a:p>
            <a:endParaRPr lang="en-US" sz="2800" dirty="0">
              <a:solidFill>
                <a:schemeClr val="dk1"/>
              </a:solidFill>
              <a:latin typeface="Montserrat"/>
            </a:endParaRPr>
          </a:p>
        </p:txBody>
      </p:sp>
    </p:spTree>
    <p:extLst>
      <p:ext uri="{BB962C8B-B14F-4D97-AF65-F5344CB8AC3E}">
        <p14:creationId xmlns:p14="http://schemas.microsoft.com/office/powerpoint/2010/main" val="1193562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10433957" cy="9994000"/>
          </a:xfrm>
          <a:prstGeom prst="rect">
            <a:avLst/>
          </a:prstGeom>
          <a:noFill/>
          <a:ln>
            <a:noFill/>
          </a:ln>
        </p:spPr>
        <p:txBody>
          <a:bodyPr lIns="91425" tIns="45700" rIns="91425" bIns="45700" anchor="t" anchorCtr="0">
            <a:noAutofit/>
          </a:bodyPr>
          <a:lstStyle/>
          <a:p>
            <a:pPr lvl="0">
              <a:lnSpc>
                <a:spcPct val="150000"/>
              </a:lnSpc>
              <a:buSzPct val="25000"/>
            </a:pPr>
            <a:r>
              <a:rPr lang="en-US" sz="2800" dirty="0">
                <a:solidFill>
                  <a:schemeClr val="dk1"/>
                </a:solidFill>
                <a:latin typeface="Montserrat"/>
                <a:ea typeface="Montserrat"/>
                <a:cs typeface="Montserrat"/>
                <a:sym typeface="Montserrat"/>
              </a:rPr>
              <a:t>Very little is known about the formation of the Kuiper belt - a circular disc containing KBOs (Kuiper belt objects) located approximately 50 AU from the sun, and the origin of like belts surrounding many similar solar systems. The identification collisional asteroid families - asteroid families endured a collision between multiple objects creating a cluster of KBOs similar in orbital features, has led to the recent discovery of the Haumea asteroid family. This has shed light on the physical processes that have otherwise been neglected e.g., </a:t>
            </a:r>
            <a:r>
              <a:rPr lang="en-US" sz="2800" dirty="0" err="1">
                <a:solidFill>
                  <a:schemeClr val="dk1"/>
                </a:solidFill>
                <a:latin typeface="Montserrat"/>
                <a:ea typeface="Montserrat"/>
                <a:cs typeface="Montserrat"/>
                <a:sym typeface="Montserrat"/>
              </a:rPr>
              <a:t>Yarkovsky</a:t>
            </a:r>
            <a:r>
              <a:rPr lang="en-US" sz="2800" dirty="0">
                <a:solidFill>
                  <a:schemeClr val="dk1"/>
                </a:solidFill>
                <a:latin typeface="Montserrat"/>
                <a:ea typeface="Montserrat"/>
                <a:cs typeface="Montserrat"/>
                <a:sym typeface="Montserrat"/>
              </a:rPr>
              <a:t> effect. Furthermore, many new research paper establish the idea that various asteroid collisional families located in the Kuiper belt have traveled to other various parts of the solar system, because the intensity of the collisions have caused major deviations in object velocities. Hence, may Kuiper</a:t>
            </a: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What is Deep Learning?</a:t>
            </a:r>
          </a:p>
        </p:txBody>
      </p:sp>
      <p:pic>
        <p:nvPicPr>
          <p:cNvPr id="9" name="Picture 8">
            <a:extLst>
              <a:ext uri="{FF2B5EF4-FFF2-40B4-BE49-F238E27FC236}">
                <a16:creationId xmlns:a16="http://schemas.microsoft.com/office/drawing/2014/main" id="{AE137F3E-4BF0-AF4A-8E4B-84F7A0D8DB81}"/>
              </a:ext>
            </a:extLst>
          </p:cNvPr>
          <p:cNvPicPr>
            <a:picLocks noChangeAspect="1"/>
          </p:cNvPicPr>
          <p:nvPr/>
        </p:nvPicPr>
        <p:blipFill>
          <a:blip r:embed="rId3"/>
          <a:stretch>
            <a:fillRect/>
          </a:stretch>
        </p:blipFill>
        <p:spPr>
          <a:xfrm>
            <a:off x="12510108" y="3869654"/>
            <a:ext cx="11226972" cy="8193459"/>
          </a:xfrm>
          <a:prstGeom prst="rect">
            <a:avLst/>
          </a:prstGeom>
        </p:spPr>
      </p:pic>
      <p:sp>
        <p:nvSpPr>
          <p:cNvPr id="5" name="TextBox 4">
            <a:extLst>
              <a:ext uri="{FF2B5EF4-FFF2-40B4-BE49-F238E27FC236}">
                <a16:creationId xmlns:a16="http://schemas.microsoft.com/office/drawing/2014/main" id="{AC7CF8D3-16B5-B748-A5C3-8180810F74A4}"/>
              </a:ext>
            </a:extLst>
          </p:cNvPr>
          <p:cNvSpPr txBox="1"/>
          <p:nvPr/>
        </p:nvSpPr>
        <p:spPr>
          <a:xfrm>
            <a:off x="13232784" y="11323450"/>
            <a:ext cx="10504296" cy="584775"/>
          </a:xfrm>
          <a:prstGeom prst="rect">
            <a:avLst/>
          </a:prstGeom>
          <a:noFill/>
        </p:spPr>
        <p:txBody>
          <a:bodyPr wrap="square" rtlCol="0">
            <a:spAutoFit/>
          </a:bodyPr>
          <a:lstStyle/>
          <a:p>
            <a:pPr algn="ctr"/>
            <a:r>
              <a:rPr lang="en-US" sz="3200" dirty="0">
                <a:latin typeface="Times New Roman" panose="02020603050405020304" pitchFamily="18" charset="0"/>
                <a:cs typeface="Times New Roman" panose="02020603050405020304" pitchFamily="18" charset="0"/>
              </a:rPr>
              <a:t>Figure 1</a:t>
            </a:r>
          </a:p>
        </p:txBody>
      </p:sp>
    </p:spTree>
    <p:extLst>
      <p:ext uri="{BB962C8B-B14F-4D97-AF65-F5344CB8AC3E}">
        <p14:creationId xmlns:p14="http://schemas.microsoft.com/office/powerpoint/2010/main" val="45913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pPr lvl="0">
              <a:lnSpc>
                <a:spcPct val="150000"/>
              </a:lnSpc>
              <a:buSzPct val="25000"/>
            </a:pPr>
            <a:r>
              <a:rPr lang="en-US" sz="3600" dirty="0">
                <a:solidFill>
                  <a:schemeClr val="dk1"/>
                </a:solidFill>
                <a:latin typeface="Montserrat"/>
                <a:ea typeface="Montserrat"/>
                <a:cs typeface="Montserrat"/>
                <a:sym typeface="Montserrat"/>
              </a:rPr>
              <a:t>Flowchart</a:t>
            </a:r>
          </a:p>
          <a:p>
            <a:pPr lvl="0">
              <a:lnSpc>
                <a:spcPct val="150000"/>
              </a:lnSpc>
              <a:buSzPct val="25000"/>
            </a:pPr>
            <a:r>
              <a:rPr lang="en-US" sz="3600" dirty="0">
                <a:hlinkClick r:id="rId3"/>
              </a:rPr>
              <a:t>https://www.draw.io/</a:t>
            </a:r>
            <a:endParaRPr lang="en-US" sz="3600" dirty="0">
              <a:solidFill>
                <a:schemeClr val="dk1"/>
              </a:solidFill>
              <a:latin typeface="Montserrat"/>
              <a:ea typeface="Montserrat"/>
              <a:cs typeface="Montserrat"/>
              <a:sym typeface="Montserrat"/>
            </a:endParaRPr>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Outline</a:t>
            </a:r>
          </a:p>
        </p:txBody>
      </p:sp>
    </p:spTree>
    <p:extLst>
      <p:ext uri="{BB962C8B-B14F-4D97-AF65-F5344CB8AC3E}">
        <p14:creationId xmlns:p14="http://schemas.microsoft.com/office/powerpoint/2010/main" val="3971711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p:nvPr/>
        </p:nvSpPr>
        <p:spPr>
          <a:xfrm>
            <a:off x="1759630" y="4154555"/>
            <a:ext cx="9266720" cy="2123657"/>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b="1" dirty="0">
                <a:solidFill>
                  <a:schemeClr val="dk2"/>
                </a:solidFill>
                <a:latin typeface="Montserrat"/>
                <a:ea typeface="Montserrat"/>
                <a:cs typeface="Montserrat"/>
                <a:sym typeface="Montserrat"/>
              </a:rPr>
              <a:t>Proper Orbital Elements Calculations</a:t>
            </a:r>
          </a:p>
          <a:p>
            <a:pPr marL="0" marR="0" lvl="0" indent="0" algn="l" rtl="0">
              <a:lnSpc>
                <a:spcPct val="150000"/>
              </a:lnSpc>
              <a:spcBef>
                <a:spcPts val="0"/>
              </a:spcBef>
              <a:buSzPct val="25000"/>
              <a:buNone/>
            </a:pPr>
            <a:r>
              <a:rPr lang="en-US" sz="2000" dirty="0">
                <a:solidFill>
                  <a:schemeClr val="dk1"/>
                </a:solidFill>
                <a:latin typeface="Montserrat"/>
                <a:ea typeface="Montserrat"/>
                <a:cs typeface="Montserrat"/>
                <a:sym typeface="Montserrat"/>
              </a:rPr>
              <a:t>This process involves calculation the values of an asteroids position and/or orbit.</a:t>
            </a:r>
          </a:p>
        </p:txBody>
      </p:sp>
      <p:sp>
        <p:nvSpPr>
          <p:cNvPr id="149" name="Shape 149"/>
          <p:cNvSpPr txBox="1"/>
          <p:nvPr/>
        </p:nvSpPr>
        <p:spPr>
          <a:xfrm>
            <a:off x="1759630" y="6952200"/>
            <a:ext cx="9266720" cy="2123657"/>
          </a:xfrm>
          <a:prstGeom prst="rect">
            <a:avLst/>
          </a:prstGeom>
          <a:noFill/>
          <a:ln>
            <a:noFill/>
          </a:ln>
        </p:spPr>
        <p:txBody>
          <a:bodyPr lIns="91425" tIns="45700" rIns="91425" bIns="45700" anchor="t" anchorCtr="0">
            <a:noAutofit/>
          </a:bodyPr>
          <a:lstStyle/>
          <a:p>
            <a:pPr lvl="0">
              <a:lnSpc>
                <a:spcPct val="150000"/>
              </a:lnSpc>
              <a:buSzPct val="25000"/>
            </a:pPr>
            <a:r>
              <a:rPr lang="en-US" sz="2800" b="1" dirty="0">
                <a:solidFill>
                  <a:schemeClr val="dk2"/>
                </a:solidFill>
                <a:latin typeface="Montserrat"/>
                <a:ea typeface="Montserrat"/>
                <a:cs typeface="Montserrat"/>
                <a:sym typeface="Montserrat"/>
              </a:rPr>
              <a:t>Proper Orbital Elements Plotted</a:t>
            </a:r>
          </a:p>
          <a:p>
            <a:pPr lvl="0">
              <a:lnSpc>
                <a:spcPct val="150000"/>
              </a:lnSpc>
              <a:buSzPct val="25000"/>
            </a:pPr>
            <a:r>
              <a:rPr lang="en-US" sz="2000" dirty="0">
                <a:solidFill>
                  <a:schemeClr val="dk1"/>
                </a:solidFill>
                <a:latin typeface="Montserrat"/>
                <a:ea typeface="Montserrat"/>
                <a:cs typeface="Montserrat"/>
                <a:sym typeface="Montserrat"/>
              </a:rPr>
              <a:t>This is was used for visually plotting the data to identify any abnormalities without any analysis.</a:t>
            </a:r>
          </a:p>
        </p:txBody>
      </p:sp>
      <p:sp>
        <p:nvSpPr>
          <p:cNvPr id="150" name="Shape 150"/>
          <p:cNvSpPr txBox="1"/>
          <p:nvPr/>
        </p:nvSpPr>
        <p:spPr>
          <a:xfrm>
            <a:off x="1759630" y="9426889"/>
            <a:ext cx="9266720" cy="2123657"/>
          </a:xfrm>
          <a:prstGeom prst="rect">
            <a:avLst/>
          </a:prstGeom>
          <a:noFill/>
          <a:ln>
            <a:noFill/>
          </a:ln>
        </p:spPr>
        <p:txBody>
          <a:bodyPr lIns="91425" tIns="45700" rIns="91425" bIns="45700" anchor="t" anchorCtr="0">
            <a:noAutofit/>
          </a:bodyPr>
          <a:lstStyle/>
          <a:p>
            <a:pPr lvl="0">
              <a:lnSpc>
                <a:spcPct val="150000"/>
              </a:lnSpc>
              <a:buSzPct val="25000"/>
            </a:pPr>
            <a:r>
              <a:rPr lang="en-US" sz="2800" b="1" dirty="0">
                <a:solidFill>
                  <a:schemeClr val="dk2"/>
                </a:solidFill>
                <a:latin typeface="Montserrat"/>
                <a:ea typeface="Montserrat"/>
                <a:cs typeface="Montserrat"/>
                <a:sym typeface="Montserrat"/>
              </a:rPr>
              <a:t>K-means Clustering Algorithm</a:t>
            </a:r>
          </a:p>
          <a:p>
            <a:pPr marL="0" marR="0" lvl="0" indent="0" algn="l" rtl="0">
              <a:lnSpc>
                <a:spcPct val="150000"/>
              </a:lnSpc>
              <a:spcBef>
                <a:spcPts val="0"/>
              </a:spcBef>
              <a:buSzPct val="25000"/>
              <a:buNone/>
            </a:pPr>
            <a:r>
              <a:rPr lang="en-US" sz="2000" dirty="0">
                <a:solidFill>
                  <a:schemeClr val="dk1"/>
                </a:solidFill>
                <a:latin typeface="Montserrat"/>
                <a:ea typeface="Montserrat"/>
                <a:cs typeface="Montserrat"/>
                <a:sym typeface="Montserrat"/>
              </a:rPr>
              <a:t>Simple and fast algorithm used for identification clusters in huge datasets. </a:t>
            </a:r>
          </a:p>
        </p:txBody>
      </p:sp>
      <p:sp>
        <p:nvSpPr>
          <p:cNvPr id="151" name="Shape 151"/>
          <p:cNvSpPr txBox="1"/>
          <p:nvPr/>
        </p:nvSpPr>
        <p:spPr>
          <a:xfrm>
            <a:off x="12385213" y="4154555"/>
            <a:ext cx="9266720" cy="2123657"/>
          </a:xfrm>
          <a:prstGeom prst="rect">
            <a:avLst/>
          </a:prstGeom>
          <a:noFill/>
          <a:ln>
            <a:noFill/>
          </a:ln>
        </p:spPr>
        <p:txBody>
          <a:bodyPr lIns="91425" tIns="45700" rIns="91425" bIns="45700" anchor="t" anchorCtr="0">
            <a:noAutofit/>
          </a:bodyPr>
          <a:lstStyle/>
          <a:p>
            <a:pPr>
              <a:lnSpc>
                <a:spcPct val="150000"/>
              </a:lnSpc>
              <a:buSzPct val="25000"/>
            </a:pPr>
            <a:r>
              <a:rPr lang="en-US" sz="2800" b="1" dirty="0">
                <a:solidFill>
                  <a:schemeClr val="dk2"/>
                </a:solidFill>
                <a:latin typeface="Montserrat"/>
                <a:ea typeface="Montserrat"/>
                <a:cs typeface="Montserrat"/>
                <a:sym typeface="Montserrat"/>
              </a:rPr>
              <a:t>Hierarchical Clustering Algorithm</a:t>
            </a:r>
          </a:p>
          <a:p>
            <a:pPr lvl="0">
              <a:lnSpc>
                <a:spcPct val="150000"/>
              </a:lnSpc>
              <a:buSzPct val="25000"/>
            </a:pPr>
            <a:r>
              <a:rPr lang="en-US" sz="2000" dirty="0">
                <a:solidFill>
                  <a:schemeClr val="dk1"/>
                </a:solidFill>
                <a:latin typeface="Montserrat"/>
                <a:ea typeface="Montserrat"/>
                <a:cs typeface="Montserrat"/>
                <a:sym typeface="Montserrat"/>
              </a:rPr>
              <a:t>Most common algorithm used for identification of </a:t>
            </a:r>
            <a:r>
              <a:rPr lang="en-US" sz="2000">
                <a:solidFill>
                  <a:schemeClr val="dk1"/>
                </a:solidFill>
                <a:latin typeface="Montserrat"/>
                <a:ea typeface="Montserrat"/>
                <a:cs typeface="Montserrat"/>
                <a:sym typeface="Montserrat"/>
              </a:rPr>
              <a:t>collisional families. </a:t>
            </a:r>
            <a:endParaRPr lang="en-US" sz="2000" dirty="0">
              <a:solidFill>
                <a:schemeClr val="dk1"/>
              </a:solidFill>
              <a:latin typeface="Montserrat"/>
              <a:ea typeface="Montserrat"/>
              <a:cs typeface="Montserrat"/>
              <a:sym typeface="Montserrat"/>
            </a:endParaRPr>
          </a:p>
        </p:txBody>
      </p:sp>
      <p:sp>
        <p:nvSpPr>
          <p:cNvPr id="152" name="Shape 152"/>
          <p:cNvSpPr txBox="1"/>
          <p:nvPr/>
        </p:nvSpPr>
        <p:spPr>
          <a:xfrm>
            <a:off x="12385213" y="6952200"/>
            <a:ext cx="9266720" cy="2123657"/>
          </a:xfrm>
          <a:prstGeom prst="rect">
            <a:avLst/>
          </a:prstGeom>
          <a:noFill/>
          <a:ln>
            <a:noFill/>
          </a:ln>
        </p:spPr>
        <p:txBody>
          <a:bodyPr lIns="91425" tIns="45700" rIns="91425" bIns="45700" anchor="t" anchorCtr="0">
            <a:noAutofit/>
          </a:bodyPr>
          <a:lstStyle/>
          <a:p>
            <a:pPr marL="0" marR="0" lvl="0" indent="0" algn="l" rtl="0">
              <a:lnSpc>
                <a:spcPct val="150000"/>
              </a:lnSpc>
              <a:spcBef>
                <a:spcPts val="0"/>
              </a:spcBef>
              <a:buSzPct val="25000"/>
              <a:buNone/>
            </a:pPr>
            <a:r>
              <a:rPr lang="en-US" sz="2800" b="1" dirty="0">
                <a:solidFill>
                  <a:schemeClr val="dk2"/>
                </a:solidFill>
                <a:latin typeface="Montserrat"/>
                <a:ea typeface="Montserrat"/>
                <a:cs typeface="Montserrat"/>
                <a:sym typeface="Montserrat"/>
              </a:rPr>
              <a:t>Result Analysis </a:t>
            </a:r>
          </a:p>
          <a:p>
            <a:pPr lvl="0">
              <a:lnSpc>
                <a:spcPct val="150000"/>
              </a:lnSpc>
              <a:buSzPct val="25000"/>
            </a:pPr>
            <a:r>
              <a:rPr lang="en-US" sz="2000" dirty="0">
                <a:solidFill>
                  <a:schemeClr val="dk1"/>
                </a:solidFill>
                <a:latin typeface="Montserrat"/>
                <a:ea typeface="Montserrat"/>
                <a:cs typeface="Montserrat"/>
                <a:sym typeface="Montserrat"/>
              </a:rPr>
              <a:t>Analyzing if the algorithms were efficient at identifying collisional families.</a:t>
            </a:r>
          </a:p>
        </p:txBody>
      </p:sp>
      <p:sp>
        <p:nvSpPr>
          <p:cNvPr id="10" name="Shape 85">
            <a:extLst>
              <a:ext uri="{FF2B5EF4-FFF2-40B4-BE49-F238E27FC236}">
                <a16:creationId xmlns:a16="http://schemas.microsoft.com/office/drawing/2014/main" id="{1036CF30-F2F7-6946-9CF3-9442C5F890C8}"/>
              </a:ext>
            </a:extLst>
          </p:cNvPr>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Methods</a:t>
            </a:r>
          </a:p>
        </p:txBody>
      </p:sp>
    </p:spTree>
    <p:extLst>
      <p:ext uri="{BB962C8B-B14F-4D97-AF65-F5344CB8AC3E}">
        <p14:creationId xmlns:p14="http://schemas.microsoft.com/office/powerpoint/2010/main" val="2506446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r>
              <a:rPr lang="en-US" sz="2800" dirty="0"/>
              <a:t>explanation of difficult, unique and/or significant section(s) of the program. </a:t>
            </a:r>
            <a:endParaRPr lang="en-US" sz="6000" dirty="0"/>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Database</a:t>
            </a:r>
          </a:p>
        </p:txBody>
      </p:sp>
    </p:spTree>
    <p:extLst>
      <p:ext uri="{BB962C8B-B14F-4D97-AF65-F5344CB8AC3E}">
        <p14:creationId xmlns:p14="http://schemas.microsoft.com/office/powerpoint/2010/main" val="2213650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r>
              <a:rPr lang="en-US" sz="3200" dirty="0"/>
              <a:t>structured or object- oriented) were used in the project. </a:t>
            </a:r>
            <a:endParaRPr lang="en-US" sz="6600" dirty="0"/>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programming design method</a:t>
            </a:r>
          </a:p>
        </p:txBody>
      </p:sp>
    </p:spTree>
    <p:extLst>
      <p:ext uri="{BB962C8B-B14F-4D97-AF65-F5344CB8AC3E}">
        <p14:creationId xmlns:p14="http://schemas.microsoft.com/office/powerpoint/2010/main" val="3940447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r>
              <a:rPr lang="en-US" sz="2800" dirty="0"/>
              <a:t>explanation of difficult, unique and/or significant section(s) of the program and issues. </a:t>
            </a:r>
            <a:endParaRPr lang="en-US" sz="6000" dirty="0"/>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Notable Sections</a:t>
            </a:r>
          </a:p>
        </p:txBody>
      </p:sp>
    </p:spTree>
    <p:extLst>
      <p:ext uri="{BB962C8B-B14F-4D97-AF65-F5344CB8AC3E}">
        <p14:creationId xmlns:p14="http://schemas.microsoft.com/office/powerpoint/2010/main" val="2841261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4" name="Shape 84"/>
          <p:cNvSpPr txBox="1"/>
          <p:nvPr/>
        </p:nvSpPr>
        <p:spPr>
          <a:xfrm>
            <a:off x="1759630" y="2955258"/>
            <a:ext cx="20949557" cy="9994000"/>
          </a:xfrm>
          <a:prstGeom prst="rect">
            <a:avLst/>
          </a:prstGeom>
          <a:noFill/>
          <a:ln>
            <a:noFill/>
          </a:ln>
        </p:spPr>
        <p:txBody>
          <a:bodyPr lIns="91425" tIns="45700" rIns="91425" bIns="45700" anchor="t" anchorCtr="0">
            <a:noAutofit/>
          </a:bodyPr>
          <a:lstStyle/>
          <a:p>
            <a:r>
              <a:rPr lang="en-US" sz="2800" dirty="0"/>
              <a:t>explanation of difficult, unique and/or significant section(s) of the program. </a:t>
            </a:r>
            <a:endParaRPr lang="en-US" sz="6000" dirty="0"/>
          </a:p>
        </p:txBody>
      </p:sp>
      <p:sp>
        <p:nvSpPr>
          <p:cNvPr id="85" name="Shape 85"/>
          <p:cNvSpPr txBox="1"/>
          <p:nvPr/>
        </p:nvSpPr>
        <p:spPr>
          <a:xfrm>
            <a:off x="1759630" y="766742"/>
            <a:ext cx="20949557" cy="1907234"/>
          </a:xfrm>
          <a:prstGeom prst="rect">
            <a:avLst/>
          </a:prstGeom>
          <a:solidFill>
            <a:srgbClr val="EEEEEE"/>
          </a:solidFill>
          <a:ln>
            <a:noFill/>
          </a:ln>
        </p:spPr>
        <p:txBody>
          <a:bodyPr lIns="91425" tIns="45700" rIns="91425" bIns="45700" anchor="ctr" anchorCtr="0">
            <a:noAutofit/>
          </a:bodyPr>
          <a:lstStyle/>
          <a:p>
            <a:pPr lvl="0" algn="ctr">
              <a:buSzPct val="25000"/>
            </a:pPr>
            <a:r>
              <a:rPr lang="en-US" sz="10400" b="1" dirty="0">
                <a:solidFill>
                  <a:schemeClr val="dk2"/>
                </a:solidFill>
                <a:latin typeface="Montserrat"/>
                <a:ea typeface="Montserrat"/>
                <a:cs typeface="Montserrat"/>
                <a:sym typeface="Montserrat"/>
              </a:rPr>
              <a:t>results</a:t>
            </a:r>
          </a:p>
        </p:txBody>
      </p:sp>
    </p:spTree>
    <p:extLst>
      <p:ext uri="{BB962C8B-B14F-4D97-AF65-F5344CB8AC3E}">
        <p14:creationId xmlns:p14="http://schemas.microsoft.com/office/powerpoint/2010/main" val="3203777922"/>
      </p:ext>
    </p:extLst>
  </p:cSld>
  <p:clrMapOvr>
    <a:masterClrMapping/>
  </p:clrMapOvr>
</p:sld>
</file>

<file path=ppt/theme/theme1.xml><?xml version="1.0" encoding="utf-8"?>
<a:theme xmlns:a="http://schemas.openxmlformats.org/drawingml/2006/main" name="Office Theme">
  <a:themeElements>
    <a:clrScheme name="Black Minimal 1">
      <a:dk1>
        <a:srgbClr val="000000"/>
      </a:dk1>
      <a:lt1>
        <a:srgbClr val="FFFFFF"/>
      </a:lt1>
      <a:dk2>
        <a:srgbClr val="000000"/>
      </a:dk2>
      <a:lt2>
        <a:srgbClr val="F6F7FA"/>
      </a:lt2>
      <a:accent1>
        <a:srgbClr val="000000"/>
      </a:accent1>
      <a:accent2>
        <a:srgbClr val="000000"/>
      </a:accent2>
      <a:accent3>
        <a:srgbClr val="000000"/>
      </a:accent3>
      <a:accent4>
        <a:srgbClr val="000000"/>
      </a:accent4>
      <a:accent5>
        <a:srgbClr val="000000"/>
      </a:accent5>
      <a:accent6>
        <a:srgbClr val="000000"/>
      </a:accent6>
      <a:hlink>
        <a:srgbClr val="000000"/>
      </a:hlink>
      <a:folHlink>
        <a:srgbClr val="B0B1B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3392</TotalTime>
  <Words>994</Words>
  <Application>Microsoft Macintosh PowerPoint</Application>
  <PresentationFormat>Custom</PresentationFormat>
  <Paragraphs>72</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Montserrat</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Aditya Kendre</cp:lastModifiedBy>
  <cp:revision>140</cp:revision>
  <dcterms:modified xsi:type="dcterms:W3CDTF">2020-01-01T20:59:44Z</dcterms:modified>
</cp:coreProperties>
</file>